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10287000" cx="18288000"/>
  <p:notesSz cx="6858000" cy="9144000"/>
  <p:embeddedFontLst>
    <p:embeddedFont>
      <p:font typeface="Roboto"/>
      <p:regular r:id="rId31"/>
      <p:bold r:id="rId32"/>
      <p:italic r:id="rId33"/>
      <p:boldItalic r:id="rId34"/>
    </p:embeddedFont>
    <p:embeddedFont>
      <p:font typeface="Noto Sans"/>
      <p:regular r:id="rId35"/>
      <p:bold r:id="rId36"/>
      <p:italic r:id="rId37"/>
      <p:boldItalic r:id="rId38"/>
    </p:embeddedFont>
    <p:embeddedFont>
      <p:font typeface="Poppins"/>
      <p:regular r:id="rId39"/>
      <p:bold r:id="rId40"/>
      <p:italic r:id="rId41"/>
      <p:boldItalic r:id="rId42"/>
    </p:embeddedFont>
    <p:embeddedFont>
      <p:font typeface="Abril Fatface"/>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44" roundtripDataSignature="AMtx7mhM9v0AmM2YOIbfEwVPMEyeQfex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92CE52F-F22E-4B84-9722-72B59E9FB467}">
  <a:tblStyle styleId="{392CE52F-F22E-4B84-9722-72B59E9FB46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bold.fntdata"/><Relationship Id="rId20" Type="http://schemas.openxmlformats.org/officeDocument/2006/relationships/slide" Target="slides/slide14.xml"/><Relationship Id="rId42" Type="http://schemas.openxmlformats.org/officeDocument/2006/relationships/font" Target="fonts/Poppins-boldItalic.fntdata"/><Relationship Id="rId41" Type="http://schemas.openxmlformats.org/officeDocument/2006/relationships/font" Target="fonts/Poppins-italic.fntdata"/><Relationship Id="rId22" Type="http://schemas.openxmlformats.org/officeDocument/2006/relationships/slide" Target="slides/slide16.xml"/><Relationship Id="rId44" Type="http://customschemas.google.com/relationships/presentationmetadata" Target="metadata"/><Relationship Id="rId21" Type="http://schemas.openxmlformats.org/officeDocument/2006/relationships/slide" Target="slides/slide15.xml"/><Relationship Id="rId43" Type="http://schemas.openxmlformats.org/officeDocument/2006/relationships/font" Target="fonts/AbrilFatface-regular.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NotoSans-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NotoSans-italic.fntdata"/><Relationship Id="rId14" Type="http://schemas.openxmlformats.org/officeDocument/2006/relationships/slide" Target="slides/slide8.xml"/><Relationship Id="rId36" Type="http://schemas.openxmlformats.org/officeDocument/2006/relationships/font" Target="fonts/NotoSans-bold.fntdata"/><Relationship Id="rId17" Type="http://schemas.openxmlformats.org/officeDocument/2006/relationships/slide" Target="slides/slide11.xml"/><Relationship Id="rId39" Type="http://schemas.openxmlformats.org/officeDocument/2006/relationships/font" Target="fonts/Poppins-regular.fntdata"/><Relationship Id="rId16" Type="http://schemas.openxmlformats.org/officeDocument/2006/relationships/slide" Target="slides/slide10.xml"/><Relationship Id="rId38" Type="http://schemas.openxmlformats.org/officeDocument/2006/relationships/font" Target="fonts/NotoSa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4"/>
          <p:cNvSpPr/>
          <p:nvPr>
            <p:ph idx="2" type="pic"/>
          </p:nvPr>
        </p:nvSpPr>
        <p:spPr>
          <a:xfrm>
            <a:off x="1792288" y="612775"/>
            <a:ext cx="5486400" cy="4114800"/>
          </a:xfrm>
          <a:prstGeom prst="rect">
            <a:avLst/>
          </a:prstGeom>
          <a:noFill/>
          <a:ln>
            <a:noFill/>
          </a:ln>
        </p:spPr>
      </p:sp>
      <p:sp>
        <p:nvSpPr>
          <p:cNvPr id="64" name="Google Shape;64;p3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2.png"/><Relationship Id="rId6" Type="http://schemas.openxmlformats.org/officeDocument/2006/relationships/image" Target="../media/image29.png"/><Relationship Id="rId7" Type="http://schemas.openxmlformats.org/officeDocument/2006/relationships/image" Target="../media/image33.png"/><Relationship Id="rId8"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8.png"/><Relationship Id="rId6" Type="http://schemas.openxmlformats.org/officeDocument/2006/relationships/image" Target="../media/image38.png"/><Relationship Id="rId7"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1.png"/><Relationship Id="rId6"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8.png"/><Relationship Id="rId6" Type="http://schemas.openxmlformats.org/officeDocument/2006/relationships/image" Target="../media/image38.png"/><Relationship Id="rId7"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6.png"/><Relationship Id="rId6"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45.png"/><Relationship Id="rId5" Type="http://schemas.openxmlformats.org/officeDocument/2006/relationships/image" Target="../media/image2.png"/><Relationship Id="rId6" Type="http://schemas.openxmlformats.org/officeDocument/2006/relationships/image" Target="../media/image44.png"/><Relationship Id="rId7" Type="http://schemas.openxmlformats.org/officeDocument/2006/relationships/image" Target="../media/image43.png"/><Relationship Id="rId8"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1" Type="http://schemas.openxmlformats.org/officeDocument/2006/relationships/image" Target="../media/image55.png"/><Relationship Id="rId10" Type="http://schemas.openxmlformats.org/officeDocument/2006/relationships/image" Target="../media/image53.png"/><Relationship Id="rId12"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59.png"/><Relationship Id="rId5" Type="http://schemas.openxmlformats.org/officeDocument/2006/relationships/image" Target="../media/image58.png"/><Relationship Id="rId6" Type="http://schemas.openxmlformats.org/officeDocument/2006/relationships/image" Target="../media/image54.png"/><Relationship Id="rId7" Type="http://schemas.openxmlformats.org/officeDocument/2006/relationships/image" Target="../media/image71.png"/><Relationship Id="rId8" Type="http://schemas.openxmlformats.org/officeDocument/2006/relationships/image" Target="../media/image50.png"/></Relationships>
</file>

<file path=ppt/slides/_rels/slide21.xml.rels><?xml version="1.0" encoding="UTF-8" standalone="yes"?><Relationships xmlns="http://schemas.openxmlformats.org/package/2006/relationships"><Relationship Id="rId11" Type="http://schemas.openxmlformats.org/officeDocument/2006/relationships/image" Target="../media/image72.png"/><Relationship Id="rId10" Type="http://schemas.openxmlformats.org/officeDocument/2006/relationships/image" Target="../media/image64.png"/><Relationship Id="rId12" Type="http://schemas.openxmlformats.org/officeDocument/2006/relationships/image" Target="../media/image61.png"/><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62.png"/><Relationship Id="rId5" Type="http://schemas.openxmlformats.org/officeDocument/2006/relationships/image" Target="../media/image57.png"/><Relationship Id="rId6" Type="http://schemas.openxmlformats.org/officeDocument/2006/relationships/image" Target="../media/image63.png"/><Relationship Id="rId7" Type="http://schemas.openxmlformats.org/officeDocument/2006/relationships/image" Target="../media/image67.png"/><Relationship Id="rId8" Type="http://schemas.openxmlformats.org/officeDocument/2006/relationships/image" Target="../media/image6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drive.google.com/file/d/1yMWu2-qgn4akrlV0yRHjtPM5WV35LAzX/view" TargetMode="External"/><Relationship Id="rId6" Type="http://schemas.openxmlformats.org/officeDocument/2006/relationships/image" Target="../media/image6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65.png"/><Relationship Id="rId5" Type="http://schemas.openxmlformats.org/officeDocument/2006/relationships/image" Target="../media/image69.png"/><Relationship Id="rId6" Type="http://schemas.openxmlformats.org/officeDocument/2006/relationships/image" Target="../media/image43.png"/><Relationship Id="rId7" Type="http://schemas.openxmlformats.org/officeDocument/2006/relationships/image" Target="../media/image2.png"/><Relationship Id="rId8"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1" Type="http://schemas.openxmlformats.org/officeDocument/2006/relationships/image" Target="../media/image12.jpg"/><Relationship Id="rId10" Type="http://schemas.openxmlformats.org/officeDocument/2006/relationships/image" Target="../media/image13.jpg"/><Relationship Id="rId13" Type="http://schemas.openxmlformats.org/officeDocument/2006/relationships/hyperlink" Target="http://download.tensorflow.org/data/pose_classification/yoga_poses.zip" TargetMode="External"/><Relationship Id="rId12" Type="http://schemas.openxmlformats.org/officeDocument/2006/relationships/image" Target="../media/image6.jp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0.jpg"/><Relationship Id="rId9" Type="http://schemas.openxmlformats.org/officeDocument/2006/relationships/image" Target="../media/image8.jpg"/><Relationship Id="rId15" Type="http://schemas.openxmlformats.org/officeDocument/2006/relationships/hyperlink" Target="https://sites.google.com/view/yoga-82/home" TargetMode="External"/><Relationship Id="rId14" Type="http://schemas.openxmlformats.org/officeDocument/2006/relationships/hyperlink" Target="https://www.kaggle.com/datasets/niharika41298/yoga-poses-dataset?select=DATASET" TargetMode="External"/><Relationship Id="rId5" Type="http://schemas.openxmlformats.org/officeDocument/2006/relationships/image" Target="../media/image9.jpg"/><Relationship Id="rId6" Type="http://schemas.openxmlformats.org/officeDocument/2006/relationships/image" Target="../media/image15.jpg"/><Relationship Id="rId7" Type="http://schemas.openxmlformats.org/officeDocument/2006/relationships/image" Target="../media/image16.jpg"/><Relationship Id="rId8"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1.png"/><Relationship Id="rId7"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18.png"/><Relationship Id="rId6"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27.png"/><Relationship Id="rId5" Type="http://schemas.openxmlformats.org/officeDocument/2006/relationships/image" Target="../media/image19.png"/><Relationship Id="rId6" Type="http://schemas.openxmlformats.org/officeDocument/2006/relationships/image" Target="../media/image35.png"/><Relationship Id="rId7" Type="http://schemas.openxmlformats.org/officeDocument/2006/relationships/image" Target="../media/image26.png"/><Relationship Id="rId8"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mt="5000"/>
          </a:blip>
          <a:srcRect b="0" l="0" r="0" t="0"/>
          <a:stretch/>
        </p:blipFill>
        <p:spPr>
          <a:xfrm>
            <a:off x="16493591" y="8385107"/>
            <a:ext cx="1794409" cy="1912645"/>
          </a:xfrm>
          <a:prstGeom prst="rect">
            <a:avLst/>
          </a:prstGeom>
          <a:noFill/>
          <a:ln>
            <a:noFill/>
          </a:ln>
        </p:spPr>
      </p:pic>
      <p:pic>
        <p:nvPicPr>
          <p:cNvPr id="85" name="Google Shape;85;p1"/>
          <p:cNvPicPr preferRelativeResize="0"/>
          <p:nvPr/>
        </p:nvPicPr>
        <p:blipFill rotWithShape="1">
          <a:blip r:embed="rId4">
            <a:alphaModFix/>
          </a:blip>
          <a:srcRect b="0" l="0" r="0" t="0"/>
          <a:stretch/>
        </p:blipFill>
        <p:spPr>
          <a:xfrm>
            <a:off x="589327" y="663529"/>
            <a:ext cx="3636514" cy="3563783"/>
          </a:xfrm>
          <a:prstGeom prst="rect">
            <a:avLst/>
          </a:prstGeom>
          <a:noFill/>
          <a:ln>
            <a:noFill/>
          </a:ln>
        </p:spPr>
      </p:pic>
      <p:pic>
        <p:nvPicPr>
          <p:cNvPr id="86" name="Google Shape;86;p1"/>
          <p:cNvPicPr preferRelativeResize="0"/>
          <p:nvPr/>
        </p:nvPicPr>
        <p:blipFill rotWithShape="1">
          <a:blip r:embed="rId5">
            <a:alphaModFix/>
          </a:blip>
          <a:srcRect b="0" l="0" r="0" t="0"/>
          <a:stretch/>
        </p:blipFill>
        <p:spPr>
          <a:xfrm>
            <a:off x="14286005" y="663529"/>
            <a:ext cx="3812184" cy="2891899"/>
          </a:xfrm>
          <a:prstGeom prst="rect">
            <a:avLst/>
          </a:prstGeom>
          <a:noFill/>
          <a:ln>
            <a:noFill/>
          </a:ln>
        </p:spPr>
      </p:pic>
      <p:sp>
        <p:nvSpPr>
          <p:cNvPr id="87" name="Google Shape;87;p1"/>
          <p:cNvSpPr txBox="1"/>
          <p:nvPr/>
        </p:nvSpPr>
        <p:spPr>
          <a:xfrm>
            <a:off x="2668566" y="3028132"/>
            <a:ext cx="13825025" cy="2659494"/>
          </a:xfrm>
          <a:prstGeom prst="rect">
            <a:avLst/>
          </a:prstGeom>
          <a:noFill/>
          <a:ln>
            <a:noFill/>
          </a:ln>
        </p:spPr>
        <p:txBody>
          <a:bodyPr anchorCtr="0" anchor="t" bIns="0" lIns="0" spcFirstLastPara="1" rIns="0" wrap="square" tIns="0">
            <a:spAutoFit/>
          </a:bodyPr>
          <a:lstStyle/>
          <a:p>
            <a:pPr indent="0" lvl="0" marL="0" marR="0" rtl="0" algn="ctr">
              <a:lnSpc>
                <a:spcPct val="136002"/>
              </a:lnSpc>
              <a:spcBef>
                <a:spcPts val="0"/>
              </a:spcBef>
              <a:spcAft>
                <a:spcPts val="0"/>
              </a:spcAft>
              <a:buNone/>
            </a:pPr>
            <a:r>
              <a:rPr b="0" i="0" lang="en-US" sz="7869" u="none" cap="none" strike="noStrike">
                <a:solidFill>
                  <a:srgbClr val="0B2F3D"/>
                </a:solidFill>
                <a:latin typeface="Arial"/>
                <a:ea typeface="Arial"/>
                <a:cs typeface="Arial"/>
                <a:sym typeface="Arial"/>
              </a:rPr>
              <a:t>REAL TIME YOGA </a:t>
            </a:r>
            <a:endParaRPr/>
          </a:p>
          <a:p>
            <a:pPr indent="0" lvl="0" marL="0" marR="0" rtl="0" algn="ctr">
              <a:lnSpc>
                <a:spcPct val="136002"/>
              </a:lnSpc>
              <a:spcBef>
                <a:spcPts val="0"/>
              </a:spcBef>
              <a:spcAft>
                <a:spcPts val="0"/>
              </a:spcAft>
              <a:buNone/>
            </a:pPr>
            <a:r>
              <a:rPr b="0" i="0" lang="en-US" sz="7869" u="none" cap="none" strike="noStrike">
                <a:solidFill>
                  <a:srgbClr val="0B2F3D"/>
                </a:solidFill>
                <a:latin typeface="Arial"/>
                <a:ea typeface="Arial"/>
                <a:cs typeface="Arial"/>
                <a:sym typeface="Arial"/>
              </a:rPr>
              <a:t>POSE DETECTION </a:t>
            </a:r>
            <a:endParaRPr/>
          </a:p>
        </p:txBody>
      </p:sp>
      <p:sp>
        <p:nvSpPr>
          <p:cNvPr id="88" name="Google Shape;88;p1"/>
          <p:cNvSpPr txBox="1"/>
          <p:nvPr/>
        </p:nvSpPr>
        <p:spPr>
          <a:xfrm>
            <a:off x="4893040" y="6373616"/>
            <a:ext cx="8501919" cy="1982597"/>
          </a:xfrm>
          <a:prstGeom prst="rect">
            <a:avLst/>
          </a:prstGeom>
          <a:noFill/>
          <a:ln>
            <a:noFill/>
          </a:ln>
        </p:spPr>
        <p:txBody>
          <a:bodyPr anchorCtr="0" anchor="t" bIns="0" lIns="0" spcFirstLastPara="1" rIns="0" wrap="square" tIns="0">
            <a:spAutoFit/>
          </a:bodyPr>
          <a:lstStyle/>
          <a:p>
            <a:pPr indent="0" lvl="0" marL="0" marR="0" rtl="0" algn="just">
              <a:lnSpc>
                <a:spcPct val="122000"/>
              </a:lnSpc>
              <a:spcBef>
                <a:spcPts val="0"/>
              </a:spcBef>
              <a:spcAft>
                <a:spcPts val="0"/>
              </a:spcAft>
              <a:buNone/>
            </a:pPr>
            <a:r>
              <a:rPr b="0" i="0" lang="en-US" sz="3200" u="none" cap="none" strike="noStrike">
                <a:solidFill>
                  <a:srgbClr val="0B2F3D"/>
                </a:solidFill>
                <a:latin typeface="Arial"/>
                <a:ea typeface="Arial"/>
                <a:cs typeface="Arial"/>
                <a:sym typeface="Arial"/>
              </a:rPr>
              <a:t>Sanskar Ghyar (200873)</a:t>
            </a:r>
            <a:endParaRPr/>
          </a:p>
          <a:p>
            <a:pPr indent="0" lvl="0" marL="0" marR="0" rtl="0" algn="just">
              <a:lnSpc>
                <a:spcPct val="122000"/>
              </a:lnSpc>
              <a:spcBef>
                <a:spcPts val="0"/>
              </a:spcBef>
              <a:spcAft>
                <a:spcPts val="0"/>
              </a:spcAft>
              <a:buNone/>
            </a:pPr>
            <a:r>
              <a:rPr b="0" i="0" lang="en-US" sz="3200" u="none" cap="none" strike="noStrike">
                <a:solidFill>
                  <a:srgbClr val="0B2F3D"/>
                </a:solidFill>
                <a:latin typeface="Arial"/>
                <a:ea typeface="Arial"/>
                <a:cs typeface="Arial"/>
                <a:sym typeface="Arial"/>
              </a:rPr>
              <a:t>Happy Pachori (200399)</a:t>
            </a:r>
            <a:endParaRPr/>
          </a:p>
          <a:p>
            <a:pPr indent="0" lvl="0" marL="0" marR="0" rtl="0" algn="just">
              <a:lnSpc>
                <a:spcPct val="122000"/>
              </a:lnSpc>
              <a:spcBef>
                <a:spcPts val="0"/>
              </a:spcBef>
              <a:spcAft>
                <a:spcPts val="0"/>
              </a:spcAft>
              <a:buNone/>
            </a:pPr>
            <a:r>
              <a:t/>
            </a:r>
            <a:endParaRPr b="0" i="0" sz="3200" u="none" cap="none" strike="noStrike">
              <a:solidFill>
                <a:srgbClr val="0B2F3D"/>
              </a:solidFill>
              <a:latin typeface="Arial"/>
              <a:ea typeface="Arial"/>
              <a:cs typeface="Arial"/>
              <a:sym typeface="Arial"/>
            </a:endParaRPr>
          </a:p>
          <a:p>
            <a:pPr indent="0" lvl="0" marL="0" marR="0" rtl="0" algn="just">
              <a:lnSpc>
                <a:spcPct val="122000"/>
              </a:lnSpc>
              <a:spcBef>
                <a:spcPts val="0"/>
              </a:spcBef>
              <a:spcAft>
                <a:spcPts val="0"/>
              </a:spcAft>
              <a:buNone/>
            </a:pPr>
            <a:r>
              <a:rPr b="0" i="0" lang="en-US" sz="3200" u="none" cap="none" strike="noStrike">
                <a:solidFill>
                  <a:srgbClr val="0B2F3D"/>
                </a:solidFill>
                <a:latin typeface="Arial"/>
                <a:ea typeface="Arial"/>
                <a:cs typeface="Arial"/>
                <a:sym typeface="Arial"/>
              </a:rPr>
              <a:t>Supervised by Dr. Tushar Sandhan</a:t>
            </a:r>
            <a:endParaRPr/>
          </a:p>
        </p:txBody>
      </p:sp>
      <p:sp>
        <p:nvSpPr>
          <p:cNvPr id="89" name="Google Shape;89;p1"/>
          <p:cNvSpPr txBox="1"/>
          <p:nvPr/>
        </p:nvSpPr>
        <p:spPr>
          <a:xfrm>
            <a:off x="185974" y="9032677"/>
            <a:ext cx="5291018" cy="107696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2200" u="none" cap="none" strike="noStrike">
                <a:solidFill>
                  <a:srgbClr val="0B2F3D"/>
                </a:solidFill>
                <a:latin typeface="Arial"/>
                <a:ea typeface="Arial"/>
                <a:cs typeface="Arial"/>
                <a:sym typeface="Arial"/>
              </a:rPr>
              <a:t>Department of Electrical Engineering</a:t>
            </a:r>
            <a:endParaRPr/>
          </a:p>
          <a:p>
            <a:pPr indent="0" lvl="0" marL="0" marR="0" rtl="0" algn="l">
              <a:lnSpc>
                <a:spcPct val="130000"/>
              </a:lnSpc>
              <a:spcBef>
                <a:spcPts val="0"/>
              </a:spcBef>
              <a:spcAft>
                <a:spcPts val="0"/>
              </a:spcAft>
              <a:buNone/>
            </a:pPr>
            <a:r>
              <a:rPr b="0" i="0" lang="en-US" sz="2200" u="none" cap="none" strike="noStrike">
                <a:solidFill>
                  <a:srgbClr val="0B2F3D"/>
                </a:solidFill>
                <a:latin typeface="Arial"/>
                <a:ea typeface="Arial"/>
                <a:cs typeface="Arial"/>
                <a:sym typeface="Arial"/>
              </a:rPr>
              <a:t>IIT Kanpur</a:t>
            </a:r>
            <a:endParaRPr/>
          </a:p>
          <a:p>
            <a:pPr indent="0" lvl="0" marL="0" marR="0" rtl="0" algn="l">
              <a:lnSpc>
                <a:spcPct val="130000"/>
              </a:lnSpc>
              <a:spcBef>
                <a:spcPts val="0"/>
              </a:spcBef>
              <a:spcAft>
                <a:spcPts val="0"/>
              </a:spcAft>
              <a:buNone/>
            </a:pPr>
            <a:r>
              <a:rPr b="0" i="0" lang="en-US" sz="2200" u="none" cap="none" strike="noStrike">
                <a:solidFill>
                  <a:srgbClr val="0B2F3D"/>
                </a:solidFill>
                <a:latin typeface="Arial"/>
                <a:ea typeface="Arial"/>
                <a:cs typeface="Arial"/>
                <a:sym typeface="Arial"/>
              </a:rPr>
              <a:t>Jan 2023 - Apr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10"/>
          <p:cNvPicPr preferRelativeResize="0"/>
          <p:nvPr/>
        </p:nvPicPr>
        <p:blipFill rotWithShape="1">
          <a:blip r:embed="rId3">
            <a:alphaModFix/>
          </a:blip>
          <a:srcRect b="0" l="0" r="0" t="0"/>
          <a:stretch/>
        </p:blipFill>
        <p:spPr>
          <a:xfrm>
            <a:off x="15358722" y="663529"/>
            <a:ext cx="1900578" cy="824779"/>
          </a:xfrm>
          <a:prstGeom prst="rect">
            <a:avLst/>
          </a:prstGeom>
          <a:noFill/>
          <a:ln>
            <a:noFill/>
          </a:ln>
        </p:spPr>
      </p:pic>
      <p:sp>
        <p:nvSpPr>
          <p:cNvPr id="232" name="Google Shape;232;p10"/>
          <p:cNvSpPr txBox="1"/>
          <p:nvPr/>
        </p:nvSpPr>
        <p:spPr>
          <a:xfrm>
            <a:off x="1842319" y="1809329"/>
            <a:ext cx="14466693" cy="8207375"/>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799" u="sng" cap="none" strike="noStrike">
                <a:solidFill>
                  <a:srgbClr val="0B2F3D"/>
                </a:solidFill>
                <a:latin typeface="Noto Sans"/>
                <a:ea typeface="Noto Sans"/>
                <a:cs typeface="Noto Sans"/>
                <a:sym typeface="Noto Sans"/>
              </a:rPr>
              <a:t>Reduced keypoints(23)</a:t>
            </a:r>
            <a:r>
              <a:rPr b="0" i="0" lang="en-US" sz="2799" u="none" cap="none" strike="noStrike">
                <a:solidFill>
                  <a:srgbClr val="0B2F3D"/>
                </a:solidFill>
                <a:latin typeface="Noto Sans"/>
                <a:ea typeface="Noto Sans"/>
                <a:cs typeface="Noto Sans"/>
                <a:sym typeface="Noto Sans"/>
              </a:rPr>
              <a:t>:-</a:t>
            </a:r>
            <a:endParaRPr/>
          </a:p>
          <a:p>
            <a:pPr indent="0" lvl="0" marL="0" marR="0" rtl="0" algn="l">
              <a:lnSpc>
                <a:spcPct val="140014"/>
              </a:lnSpc>
              <a:spcBef>
                <a:spcPts val="0"/>
              </a:spcBef>
              <a:spcAft>
                <a:spcPts val="0"/>
              </a:spcAft>
              <a:buNone/>
            </a:pPr>
            <a:r>
              <a:rPr b="0" i="0" lang="en-US" sz="2799" u="none" cap="none" strike="noStrike">
                <a:solidFill>
                  <a:srgbClr val="0B2F3D"/>
                </a:solidFill>
                <a:latin typeface="Noto Sans"/>
                <a:ea typeface="Noto Sans"/>
                <a:cs typeface="Noto Sans"/>
                <a:sym typeface="Noto Sans"/>
              </a:rPr>
              <a:t>Nose is the only important keypoint in face, hence other keypoints were dropped.</a:t>
            </a:r>
            <a:endParaRPr/>
          </a:p>
          <a:p>
            <a:pPr indent="0" lvl="0" marL="0" marR="0" rtl="0" algn="l">
              <a:lnSpc>
                <a:spcPct val="140014"/>
              </a:lnSpc>
              <a:spcBef>
                <a:spcPts val="0"/>
              </a:spcBef>
              <a:spcAft>
                <a:spcPts val="0"/>
              </a:spcAft>
              <a:buNone/>
            </a:pPr>
            <a:r>
              <a:rPr b="1" i="0" lang="en-US" sz="2799" u="sng" cap="none" strike="noStrike">
                <a:solidFill>
                  <a:srgbClr val="0B2F3D"/>
                </a:solidFill>
                <a:latin typeface="Noto Sans"/>
                <a:ea typeface="Noto Sans"/>
                <a:cs typeface="Noto Sans"/>
                <a:sym typeface="Noto Sans"/>
              </a:rPr>
              <a:t>8 angles of main joints</a:t>
            </a:r>
            <a:r>
              <a:rPr b="0" i="0" lang="en-US" sz="2799" u="none" cap="none" strike="noStrike">
                <a:solidFill>
                  <a:srgbClr val="0B2F3D"/>
                </a:solidFill>
                <a:latin typeface="Noto Sans"/>
                <a:ea typeface="Noto Sans"/>
                <a:cs typeface="Noto Sans"/>
                <a:sym typeface="Noto Sans"/>
              </a:rPr>
              <a:t>:-</a:t>
            </a:r>
            <a:endParaRPr/>
          </a:p>
          <a:p>
            <a:pPr indent="0" lvl="0" marL="0" marR="0" rtl="0" algn="l">
              <a:lnSpc>
                <a:spcPct val="140014"/>
              </a:lnSpc>
              <a:spcBef>
                <a:spcPts val="0"/>
              </a:spcBef>
              <a:spcAft>
                <a:spcPts val="0"/>
              </a:spcAft>
              <a:buNone/>
            </a:pPr>
            <a:r>
              <a:rPr b="0" i="0" lang="en-US" sz="2799" u="none" cap="none" strike="noStrike">
                <a:solidFill>
                  <a:srgbClr val="0B2F3D"/>
                </a:solidFill>
                <a:latin typeface="Noto Sans"/>
                <a:ea typeface="Noto Sans"/>
                <a:cs typeface="Noto Sans"/>
                <a:sym typeface="Noto Sans"/>
              </a:rPr>
              <a:t>Left &amp; right elbow angle, left &amp; right shoulder angle, left &amp; right hip angle and left &amp; right knee angle</a:t>
            </a:r>
            <a:endParaRPr/>
          </a:p>
          <a:p>
            <a:pPr indent="0" lvl="0" marL="0" marR="0" rtl="0" algn="l">
              <a:lnSpc>
                <a:spcPct val="150017"/>
              </a:lnSpc>
              <a:spcBef>
                <a:spcPts val="0"/>
              </a:spcBef>
              <a:spcAft>
                <a:spcPts val="0"/>
              </a:spcAft>
              <a:buNone/>
            </a:pPr>
            <a:r>
              <a:rPr b="0" i="0" lang="en-US" sz="2799" u="none" cap="none" strike="noStrike">
                <a:solidFill>
                  <a:srgbClr val="0B2F3D"/>
                </a:solidFill>
                <a:latin typeface="Noto Sans"/>
                <a:ea typeface="Noto Sans"/>
                <a:cs typeface="Noto Sans"/>
                <a:sym typeface="Noto Sans"/>
              </a:rPr>
              <a:t>Angle of joints = </a:t>
            </a:r>
            <a:endParaRPr/>
          </a:p>
          <a:p>
            <a:pPr indent="0" lvl="0" marL="0" marR="0" rtl="0" algn="l">
              <a:lnSpc>
                <a:spcPct val="150017"/>
              </a:lnSpc>
              <a:spcBef>
                <a:spcPts val="0"/>
              </a:spcBef>
              <a:spcAft>
                <a:spcPts val="0"/>
              </a:spcAft>
              <a:buNone/>
            </a:pPr>
            <a:r>
              <a:t/>
            </a:r>
            <a:endParaRPr b="0" i="0" sz="2799" u="none" cap="none" strike="noStrike">
              <a:solidFill>
                <a:srgbClr val="0B2F3D"/>
              </a:solidFill>
              <a:latin typeface="Noto Sans"/>
              <a:ea typeface="Noto Sans"/>
              <a:cs typeface="Noto Sans"/>
              <a:sym typeface="Noto Sans"/>
            </a:endParaRPr>
          </a:p>
          <a:p>
            <a:pPr indent="0" lvl="0" marL="0" marR="0" rtl="0" algn="l">
              <a:lnSpc>
                <a:spcPct val="150017"/>
              </a:lnSpc>
              <a:spcBef>
                <a:spcPts val="0"/>
              </a:spcBef>
              <a:spcAft>
                <a:spcPts val="0"/>
              </a:spcAft>
              <a:buNone/>
            </a:pPr>
            <a:r>
              <a:rPr b="1" i="0" lang="en-US" sz="2799" u="sng" cap="none" strike="noStrike">
                <a:solidFill>
                  <a:srgbClr val="0B2F3D"/>
                </a:solidFill>
                <a:latin typeface="Noto Sans"/>
                <a:ea typeface="Noto Sans"/>
                <a:cs typeface="Noto Sans"/>
                <a:sym typeface="Noto Sans"/>
              </a:rPr>
              <a:t>Relative &amp; Normalised feature vector</a:t>
            </a:r>
            <a:r>
              <a:rPr b="0" i="0" lang="en-US" sz="2799" u="none" cap="none" strike="noStrike">
                <a:solidFill>
                  <a:srgbClr val="0B2F3D"/>
                </a:solidFill>
                <a:latin typeface="Noto Sans"/>
                <a:ea typeface="Noto Sans"/>
                <a:cs typeface="Noto Sans"/>
                <a:sym typeface="Noto Sans"/>
              </a:rPr>
              <a:t>:-</a:t>
            </a:r>
            <a:endParaRPr/>
          </a:p>
          <a:p>
            <a:pPr indent="0" lvl="0" marL="0" marR="0" rtl="0" algn="l">
              <a:lnSpc>
                <a:spcPct val="150017"/>
              </a:lnSpc>
              <a:spcBef>
                <a:spcPts val="0"/>
              </a:spcBef>
              <a:spcAft>
                <a:spcPts val="0"/>
              </a:spcAft>
              <a:buNone/>
            </a:pPr>
            <a:r>
              <a:rPr b="0" i="0" lang="en-US" sz="2799" u="none" cap="none" strike="noStrike">
                <a:solidFill>
                  <a:srgbClr val="0B2F3D"/>
                </a:solidFill>
                <a:latin typeface="Noto Sans"/>
                <a:ea typeface="Noto Sans"/>
                <a:cs typeface="Noto Sans"/>
                <a:sym typeface="Noto Sans"/>
              </a:rPr>
              <a:t>Pose centre of body was considered as midpoint of hip:-</a:t>
            </a:r>
            <a:endParaRPr/>
          </a:p>
          <a:p>
            <a:pPr indent="0" lvl="0" marL="0" marR="0" rtl="0" algn="l">
              <a:lnSpc>
                <a:spcPct val="150017"/>
              </a:lnSpc>
              <a:spcBef>
                <a:spcPts val="0"/>
              </a:spcBef>
              <a:spcAft>
                <a:spcPts val="0"/>
              </a:spcAft>
              <a:buNone/>
            </a:pPr>
            <a:r>
              <a:rPr b="0" i="0" lang="en-US" sz="2799" u="none" cap="none" strike="noStrike">
                <a:solidFill>
                  <a:srgbClr val="0B2F3D"/>
                </a:solidFill>
                <a:latin typeface="Noto Sans"/>
                <a:ea typeface="Noto Sans"/>
                <a:cs typeface="Noto Sans"/>
                <a:sym typeface="Noto Sans"/>
              </a:rPr>
              <a:t>pose_centre = 0.5*(left_hip+right_hip)</a:t>
            </a:r>
            <a:endParaRPr/>
          </a:p>
          <a:p>
            <a:pPr indent="0" lvl="0" marL="0" marR="0" rtl="0" algn="l">
              <a:lnSpc>
                <a:spcPct val="150017"/>
              </a:lnSpc>
              <a:spcBef>
                <a:spcPts val="0"/>
              </a:spcBef>
              <a:spcAft>
                <a:spcPts val="0"/>
              </a:spcAft>
              <a:buNone/>
            </a:pPr>
            <a:r>
              <a:rPr b="0" i="0" lang="en-US" sz="2799" u="none" cap="none" strike="noStrike">
                <a:solidFill>
                  <a:srgbClr val="0B2F3D"/>
                </a:solidFill>
                <a:latin typeface="Noto Sans"/>
                <a:ea typeface="Noto Sans"/>
                <a:cs typeface="Noto Sans"/>
                <a:sym typeface="Noto Sans"/>
              </a:rPr>
              <a:t>Then relative position was taken for each keypoints:-</a:t>
            </a:r>
            <a:endParaRPr/>
          </a:p>
          <a:p>
            <a:pPr indent="0" lvl="0" marL="0" marR="0" rtl="0" algn="l">
              <a:lnSpc>
                <a:spcPct val="150017"/>
              </a:lnSpc>
              <a:spcBef>
                <a:spcPts val="0"/>
              </a:spcBef>
              <a:spcAft>
                <a:spcPts val="0"/>
              </a:spcAft>
              <a:buNone/>
            </a:pPr>
            <a:r>
              <a:rPr b="0" i="0" lang="en-US" sz="2799" u="none" cap="none" strike="noStrike">
                <a:solidFill>
                  <a:srgbClr val="0B2F3D"/>
                </a:solidFill>
                <a:latin typeface="Noto Sans"/>
                <a:ea typeface="Noto Sans"/>
                <a:cs typeface="Noto Sans"/>
                <a:sym typeface="Noto Sans"/>
              </a:rPr>
              <a:t>relative_keypoints = keypoints - pose_centre</a:t>
            </a:r>
            <a:endParaRPr/>
          </a:p>
          <a:p>
            <a:pPr indent="0" lvl="0" marL="0" marR="0" rtl="0" algn="l">
              <a:lnSpc>
                <a:spcPct val="150017"/>
              </a:lnSpc>
              <a:spcBef>
                <a:spcPts val="0"/>
              </a:spcBef>
              <a:spcAft>
                <a:spcPts val="0"/>
              </a:spcAft>
              <a:buNone/>
            </a:pPr>
            <a:r>
              <a:rPr b="0" i="0" lang="en-US" sz="2799" u="none" cap="none" strike="noStrike">
                <a:solidFill>
                  <a:srgbClr val="0B2F3D"/>
                </a:solidFill>
                <a:latin typeface="Noto Sans"/>
                <a:ea typeface="Noto Sans"/>
                <a:cs typeface="Noto Sans"/>
                <a:sym typeface="Noto Sans"/>
              </a:rPr>
              <a:t>normalised_relative_keypoints = relative_keypoints / distance from pose_centre</a:t>
            </a:r>
            <a:endParaRPr/>
          </a:p>
          <a:p>
            <a:pPr indent="0" lvl="0" marL="0" marR="0" rtl="0" algn="l">
              <a:lnSpc>
                <a:spcPct val="150017"/>
              </a:lnSpc>
              <a:spcBef>
                <a:spcPts val="0"/>
              </a:spcBef>
              <a:spcAft>
                <a:spcPts val="0"/>
              </a:spcAft>
              <a:buNone/>
            </a:pPr>
            <a:r>
              <a:t/>
            </a:r>
            <a:endParaRPr b="0" i="0" sz="2799" u="none" cap="none" strike="noStrike">
              <a:solidFill>
                <a:srgbClr val="0B2F3D"/>
              </a:solidFill>
              <a:latin typeface="Noto Sans"/>
              <a:ea typeface="Noto Sans"/>
              <a:cs typeface="Noto Sans"/>
              <a:sym typeface="Noto Sans"/>
            </a:endParaRPr>
          </a:p>
          <a:p>
            <a:pPr indent="0" lvl="0" marL="0" marR="0" rtl="0" algn="l">
              <a:lnSpc>
                <a:spcPct val="150017"/>
              </a:lnSpc>
              <a:spcBef>
                <a:spcPts val="0"/>
              </a:spcBef>
              <a:spcAft>
                <a:spcPts val="0"/>
              </a:spcAft>
              <a:buNone/>
            </a:pPr>
            <a:r>
              <a:rPr b="0" i="0" lang="en-US" sz="2799" u="none" cap="none" strike="noStrike">
                <a:solidFill>
                  <a:srgbClr val="0B2F3D"/>
                </a:solidFill>
                <a:latin typeface="Noto Sans"/>
                <a:ea typeface="Noto Sans"/>
                <a:cs typeface="Noto Sans"/>
                <a:sym typeface="Noto Sans"/>
              </a:rPr>
              <a:t>Both 8 angle of main joints and relative &amp; Normalized feature vector are independent of the distance of body from camera.</a:t>
            </a:r>
            <a:endParaRPr/>
          </a:p>
        </p:txBody>
      </p:sp>
      <p:pic>
        <p:nvPicPr>
          <p:cNvPr id="233" name="Google Shape;233;p10"/>
          <p:cNvPicPr preferRelativeResize="0"/>
          <p:nvPr/>
        </p:nvPicPr>
        <p:blipFill rotWithShape="1">
          <a:blip r:embed="rId4">
            <a:alphaModFix amt="5000"/>
          </a:blip>
          <a:srcRect b="0" l="0" r="0" t="0"/>
          <a:stretch/>
        </p:blipFill>
        <p:spPr>
          <a:xfrm>
            <a:off x="-192436" y="-8496"/>
            <a:ext cx="1940444" cy="2068303"/>
          </a:xfrm>
          <a:prstGeom prst="rect">
            <a:avLst/>
          </a:prstGeom>
          <a:noFill/>
          <a:ln>
            <a:noFill/>
          </a:ln>
        </p:spPr>
      </p:pic>
      <p:pic>
        <p:nvPicPr>
          <p:cNvPr id="234" name="Google Shape;234;p10"/>
          <p:cNvPicPr preferRelativeResize="0"/>
          <p:nvPr/>
        </p:nvPicPr>
        <p:blipFill rotWithShape="1">
          <a:blip r:embed="rId5">
            <a:alphaModFix/>
          </a:blip>
          <a:srcRect b="0" l="0" r="0" t="0"/>
          <a:stretch/>
        </p:blipFill>
        <p:spPr>
          <a:xfrm>
            <a:off x="4651578" y="4018337"/>
            <a:ext cx="6364847" cy="973138"/>
          </a:xfrm>
          <a:prstGeom prst="rect">
            <a:avLst/>
          </a:prstGeom>
          <a:noFill/>
          <a:ln>
            <a:noFill/>
          </a:ln>
        </p:spPr>
      </p:pic>
      <p:sp>
        <p:nvSpPr>
          <p:cNvPr id="235" name="Google Shape;235;p10"/>
          <p:cNvSpPr txBox="1"/>
          <p:nvPr/>
        </p:nvSpPr>
        <p:spPr>
          <a:xfrm>
            <a:off x="4483936" y="568456"/>
            <a:ext cx="8138860" cy="914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000" u="none" cap="none" strike="noStrike">
                <a:solidFill>
                  <a:srgbClr val="0B2F3D"/>
                </a:solidFill>
                <a:latin typeface="Arial"/>
                <a:ea typeface="Arial"/>
                <a:cs typeface="Arial"/>
                <a:sym typeface="Arial"/>
              </a:rPr>
              <a:t>Feature vector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11"/>
          <p:cNvPicPr preferRelativeResize="0"/>
          <p:nvPr/>
        </p:nvPicPr>
        <p:blipFill rotWithShape="1">
          <a:blip r:embed="rId3">
            <a:alphaModFix/>
          </a:blip>
          <a:srcRect b="0" l="0" r="0" t="0"/>
          <a:stretch/>
        </p:blipFill>
        <p:spPr>
          <a:xfrm>
            <a:off x="15358722" y="663529"/>
            <a:ext cx="1900578" cy="824779"/>
          </a:xfrm>
          <a:prstGeom prst="rect">
            <a:avLst/>
          </a:prstGeom>
          <a:noFill/>
          <a:ln>
            <a:noFill/>
          </a:ln>
        </p:spPr>
      </p:pic>
      <p:pic>
        <p:nvPicPr>
          <p:cNvPr id="241" name="Google Shape;241;p11"/>
          <p:cNvPicPr preferRelativeResize="0"/>
          <p:nvPr/>
        </p:nvPicPr>
        <p:blipFill rotWithShape="1">
          <a:blip r:embed="rId4">
            <a:alphaModFix amt="5000"/>
          </a:blip>
          <a:srcRect b="0" l="0" r="0" t="0"/>
          <a:stretch/>
        </p:blipFill>
        <p:spPr>
          <a:xfrm>
            <a:off x="-192436" y="-8496"/>
            <a:ext cx="1940444" cy="2068303"/>
          </a:xfrm>
          <a:prstGeom prst="rect">
            <a:avLst/>
          </a:prstGeom>
          <a:noFill/>
          <a:ln>
            <a:noFill/>
          </a:ln>
        </p:spPr>
      </p:pic>
      <p:sp>
        <p:nvSpPr>
          <p:cNvPr id="242" name="Google Shape;242;p11"/>
          <p:cNvSpPr txBox="1"/>
          <p:nvPr/>
        </p:nvSpPr>
        <p:spPr>
          <a:xfrm>
            <a:off x="4448809" y="663529"/>
            <a:ext cx="9253712" cy="914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000" u="none" cap="none" strike="noStrike">
                <a:solidFill>
                  <a:srgbClr val="0B2F3D"/>
                </a:solidFill>
                <a:latin typeface="Arial"/>
                <a:ea typeface="Arial"/>
                <a:cs typeface="Arial"/>
                <a:sym typeface="Arial"/>
              </a:rPr>
              <a:t>Classification models</a:t>
            </a:r>
            <a:endParaRPr/>
          </a:p>
        </p:txBody>
      </p:sp>
      <p:sp>
        <p:nvSpPr>
          <p:cNvPr id="243" name="Google Shape;243;p11"/>
          <p:cNvSpPr txBox="1"/>
          <p:nvPr/>
        </p:nvSpPr>
        <p:spPr>
          <a:xfrm>
            <a:off x="1842325" y="2002650"/>
            <a:ext cx="14020200" cy="82728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0B2F3D"/>
                </a:solidFill>
                <a:latin typeface="Noto Sans"/>
                <a:ea typeface="Noto Sans"/>
                <a:cs typeface="Noto Sans"/>
                <a:sym typeface="Noto Sans"/>
              </a:rPr>
              <a:t>We train different types of classification model on 33 key points feature vector (which gives the maximum information about the pose) and select best model and weights to train our features based on validation accuracy.</a:t>
            </a:r>
            <a:endParaRPr/>
          </a:p>
          <a:p>
            <a:pPr indent="0" lvl="0" marL="0" marR="0" rtl="0" algn="l">
              <a:lnSpc>
                <a:spcPct val="140014"/>
              </a:lnSpc>
              <a:spcBef>
                <a:spcPts val="0"/>
              </a:spcBef>
              <a:spcAft>
                <a:spcPts val="0"/>
              </a:spcAft>
              <a:buNone/>
            </a:pPr>
            <a:r>
              <a:t/>
            </a:r>
            <a:endParaRPr b="0" i="0" sz="2799" u="none" cap="none" strike="noStrike">
              <a:solidFill>
                <a:srgbClr val="0B2F3D"/>
              </a:solidFill>
              <a:latin typeface="Noto Sans"/>
              <a:ea typeface="Noto Sans"/>
              <a:cs typeface="Noto Sans"/>
              <a:sym typeface="Noto Sans"/>
            </a:endParaRPr>
          </a:p>
          <a:p>
            <a:pPr indent="0" lvl="0" marL="0" marR="0" rtl="0" algn="l">
              <a:lnSpc>
                <a:spcPct val="140014"/>
              </a:lnSpc>
              <a:spcBef>
                <a:spcPts val="0"/>
              </a:spcBef>
              <a:spcAft>
                <a:spcPts val="0"/>
              </a:spcAft>
              <a:buNone/>
            </a:pPr>
            <a:r>
              <a:rPr b="1" i="0" lang="en-US" sz="2799" u="sng" cap="none" strike="noStrike">
                <a:solidFill>
                  <a:srgbClr val="0B2F3D"/>
                </a:solidFill>
                <a:latin typeface="Noto Sans"/>
                <a:ea typeface="Noto Sans"/>
                <a:cs typeface="Noto Sans"/>
                <a:sym typeface="Noto Sans"/>
              </a:rPr>
              <a:t>k-Nearest Neighbour (KNN)</a:t>
            </a:r>
            <a:endParaRPr/>
          </a:p>
          <a:p>
            <a:pPr indent="0" lvl="0" marL="0" marR="0" rtl="0" algn="l">
              <a:lnSpc>
                <a:spcPct val="140014"/>
              </a:lnSpc>
              <a:spcBef>
                <a:spcPts val="0"/>
              </a:spcBef>
              <a:spcAft>
                <a:spcPts val="0"/>
              </a:spcAft>
              <a:buNone/>
            </a:pPr>
            <a:r>
              <a:rPr b="0" i="0" lang="en-US" sz="2799" u="none" cap="none" strike="noStrike">
                <a:solidFill>
                  <a:srgbClr val="0B2F3D"/>
                </a:solidFill>
                <a:latin typeface="Noto Sans"/>
                <a:ea typeface="Noto Sans"/>
                <a:cs typeface="Noto Sans"/>
                <a:sym typeface="Noto Sans"/>
              </a:rPr>
              <a:t>We are going to do multi-class classification using K Nearest Neighbours. KNN is a super simple algorithm, which assumes that similar things are in close proximity of each other. So if a datapoint is near to another datapoint, it assumes that they both belong to similar classes. </a:t>
            </a:r>
            <a:endParaRPr/>
          </a:p>
          <a:p>
            <a:pPr indent="0" lvl="0" marL="0" marR="0" rtl="0" algn="l">
              <a:lnSpc>
                <a:spcPct val="140014"/>
              </a:lnSpc>
              <a:spcBef>
                <a:spcPts val="0"/>
              </a:spcBef>
              <a:spcAft>
                <a:spcPts val="0"/>
              </a:spcAft>
              <a:buNone/>
            </a:pPr>
            <a:r>
              <a:rPr b="0" i="0" lang="en-US" sz="2799" u="none" cap="none" strike="noStrike">
                <a:solidFill>
                  <a:srgbClr val="0B2F3D"/>
                </a:solidFill>
                <a:latin typeface="Noto Sans"/>
                <a:ea typeface="Noto Sans"/>
                <a:cs typeface="Noto Sans"/>
                <a:sym typeface="Noto Sans"/>
              </a:rPr>
              <a:t>KNN model was trained for k_neighbours from 1 to 30, and at k_neighbours = 6, accuracy is maximum. As these are tied for the best score, it is advisable to use a smaller value for k_neighbours. This is because when using higher values of k, the model will use more data points that are further away from the original.</a:t>
            </a:r>
            <a:endParaRPr/>
          </a:p>
          <a:p>
            <a:pPr indent="0" lvl="0" marL="0" marR="0" rtl="0" algn="l">
              <a:lnSpc>
                <a:spcPct val="140014"/>
              </a:lnSpc>
              <a:spcBef>
                <a:spcPts val="0"/>
              </a:spcBef>
              <a:spcAft>
                <a:spcPts val="0"/>
              </a:spcAft>
              <a:buNone/>
            </a:pPr>
            <a:r>
              <a:rPr b="0" i="0" lang="en-US" sz="2799" u="none" cap="none" strike="noStrike">
                <a:solidFill>
                  <a:srgbClr val="0B2F3D"/>
                </a:solidFill>
                <a:latin typeface="Noto Sans"/>
                <a:ea typeface="Noto Sans"/>
                <a:cs typeface="Noto Sans"/>
                <a:sym typeface="Noto Sans"/>
              </a:rPr>
              <a:t>Train_accuracy = 90.4</a:t>
            </a:r>
            <a:endParaRPr/>
          </a:p>
        </p:txBody>
      </p:sp>
      <p:pic>
        <p:nvPicPr>
          <p:cNvPr id="244" name="Google Shape;244;p11"/>
          <p:cNvPicPr preferRelativeResize="0"/>
          <p:nvPr/>
        </p:nvPicPr>
        <p:blipFill>
          <a:blip r:embed="rId5">
            <a:alphaModFix/>
          </a:blip>
          <a:stretch>
            <a:fillRect/>
          </a:stretch>
        </p:blipFill>
        <p:spPr>
          <a:xfrm>
            <a:off x="3429000" y="1928813"/>
            <a:ext cx="11430000" cy="6429375"/>
          </a:xfrm>
          <a:prstGeom prst="rect">
            <a:avLst/>
          </a:prstGeom>
          <a:noFill/>
          <a:ln>
            <a:noFill/>
          </a:ln>
        </p:spPr>
      </p:pic>
      <p:pic>
        <p:nvPicPr>
          <p:cNvPr id="245" name="Google Shape;245;p11"/>
          <p:cNvPicPr preferRelativeResize="0"/>
          <p:nvPr/>
        </p:nvPicPr>
        <p:blipFill>
          <a:blip r:embed="rId5">
            <a:alphaModFix/>
          </a:blip>
          <a:stretch>
            <a:fillRect/>
          </a:stretch>
        </p:blipFill>
        <p:spPr>
          <a:xfrm>
            <a:off x="0" y="-8500"/>
            <a:ext cx="18288000" cy="10287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12"/>
          <p:cNvPicPr preferRelativeResize="0"/>
          <p:nvPr/>
        </p:nvPicPr>
        <p:blipFill rotWithShape="1">
          <a:blip r:embed="rId3">
            <a:alphaModFix/>
          </a:blip>
          <a:srcRect b="0" l="0" r="0" t="0"/>
          <a:stretch/>
        </p:blipFill>
        <p:spPr>
          <a:xfrm>
            <a:off x="1028700" y="9258300"/>
            <a:ext cx="2343200" cy="166258"/>
          </a:xfrm>
          <a:prstGeom prst="rect">
            <a:avLst/>
          </a:prstGeom>
          <a:noFill/>
          <a:ln>
            <a:noFill/>
          </a:ln>
        </p:spPr>
      </p:pic>
      <p:pic>
        <p:nvPicPr>
          <p:cNvPr id="251" name="Google Shape;251;p12"/>
          <p:cNvPicPr preferRelativeResize="0"/>
          <p:nvPr/>
        </p:nvPicPr>
        <p:blipFill rotWithShape="1">
          <a:blip r:embed="rId4">
            <a:alphaModFix/>
          </a:blip>
          <a:srcRect b="0" l="0" r="0" t="0"/>
          <a:stretch/>
        </p:blipFill>
        <p:spPr>
          <a:xfrm>
            <a:off x="15358722" y="663529"/>
            <a:ext cx="1900578" cy="824779"/>
          </a:xfrm>
          <a:prstGeom prst="rect">
            <a:avLst/>
          </a:prstGeom>
          <a:noFill/>
          <a:ln>
            <a:noFill/>
          </a:ln>
        </p:spPr>
      </p:pic>
      <p:pic>
        <p:nvPicPr>
          <p:cNvPr id="252" name="Google Shape;252;p12"/>
          <p:cNvPicPr preferRelativeResize="0"/>
          <p:nvPr/>
        </p:nvPicPr>
        <p:blipFill rotWithShape="1">
          <a:blip r:embed="rId5">
            <a:alphaModFix/>
          </a:blip>
          <a:srcRect b="0" l="0" r="0" t="0"/>
          <a:stretch/>
        </p:blipFill>
        <p:spPr>
          <a:xfrm>
            <a:off x="532765" y="1075918"/>
            <a:ext cx="5753395" cy="4305327"/>
          </a:xfrm>
          <a:prstGeom prst="rect">
            <a:avLst/>
          </a:prstGeom>
          <a:noFill/>
          <a:ln>
            <a:noFill/>
          </a:ln>
        </p:spPr>
      </p:pic>
      <p:pic>
        <p:nvPicPr>
          <p:cNvPr id="253" name="Google Shape;253;p12"/>
          <p:cNvPicPr preferRelativeResize="0"/>
          <p:nvPr/>
        </p:nvPicPr>
        <p:blipFill rotWithShape="1">
          <a:blip r:embed="rId6">
            <a:alphaModFix/>
          </a:blip>
          <a:srcRect b="0" l="0" r="0" t="0"/>
          <a:stretch/>
        </p:blipFill>
        <p:spPr>
          <a:xfrm>
            <a:off x="8911875" y="663529"/>
            <a:ext cx="6446848" cy="5968565"/>
          </a:xfrm>
          <a:prstGeom prst="rect">
            <a:avLst/>
          </a:prstGeom>
          <a:noFill/>
          <a:ln>
            <a:noFill/>
          </a:ln>
        </p:spPr>
      </p:pic>
      <p:pic>
        <p:nvPicPr>
          <p:cNvPr id="254" name="Google Shape;254;p12"/>
          <p:cNvPicPr preferRelativeResize="0"/>
          <p:nvPr/>
        </p:nvPicPr>
        <p:blipFill rotWithShape="1">
          <a:blip r:embed="rId7">
            <a:alphaModFix/>
          </a:blip>
          <a:srcRect b="0" l="0" r="0" t="0"/>
          <a:stretch/>
        </p:blipFill>
        <p:spPr>
          <a:xfrm>
            <a:off x="13416141" y="5424621"/>
            <a:ext cx="4729590" cy="4497178"/>
          </a:xfrm>
          <a:prstGeom prst="rect">
            <a:avLst/>
          </a:prstGeom>
          <a:noFill/>
          <a:ln>
            <a:noFill/>
          </a:ln>
        </p:spPr>
      </p:pic>
      <p:pic>
        <p:nvPicPr>
          <p:cNvPr id="255" name="Google Shape;255;p12"/>
          <p:cNvPicPr preferRelativeResize="0"/>
          <p:nvPr/>
        </p:nvPicPr>
        <p:blipFill rotWithShape="1">
          <a:blip r:embed="rId8">
            <a:alphaModFix/>
          </a:blip>
          <a:srcRect b="0" l="0" r="0" t="0"/>
          <a:stretch/>
        </p:blipFill>
        <p:spPr>
          <a:xfrm>
            <a:off x="6717558" y="5381246"/>
            <a:ext cx="4852885" cy="4583930"/>
          </a:xfrm>
          <a:prstGeom prst="rect">
            <a:avLst/>
          </a:prstGeom>
          <a:noFill/>
          <a:ln>
            <a:noFill/>
          </a:ln>
        </p:spPr>
      </p:pic>
      <p:sp>
        <p:nvSpPr>
          <p:cNvPr id="256" name="Google Shape;256;p12"/>
          <p:cNvSpPr txBox="1"/>
          <p:nvPr/>
        </p:nvSpPr>
        <p:spPr>
          <a:xfrm>
            <a:off x="4281235" y="206329"/>
            <a:ext cx="8138860" cy="914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000" u="none" cap="none" strike="noStrike">
                <a:solidFill>
                  <a:srgbClr val="0B2F3D"/>
                </a:solidFill>
                <a:latin typeface="Arial"/>
                <a:ea typeface="Arial"/>
                <a:cs typeface="Arial"/>
                <a:sym typeface="Arial"/>
              </a:rPr>
              <a:t>KNN</a:t>
            </a:r>
            <a:endParaRPr/>
          </a:p>
        </p:txBody>
      </p:sp>
      <p:sp>
        <p:nvSpPr>
          <p:cNvPr id="257" name="Google Shape;257;p12"/>
          <p:cNvSpPr txBox="1"/>
          <p:nvPr/>
        </p:nvSpPr>
        <p:spPr>
          <a:xfrm>
            <a:off x="7056912" y="9838690"/>
            <a:ext cx="4177149" cy="44831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600" u="none" cap="none" strike="noStrike">
                <a:solidFill>
                  <a:srgbClr val="0B2F3D"/>
                </a:solidFill>
                <a:latin typeface="Arial"/>
                <a:ea typeface="Arial"/>
                <a:cs typeface="Arial"/>
                <a:sym typeface="Arial"/>
              </a:rPr>
              <a:t>Original clusters</a:t>
            </a:r>
            <a:endParaRPr/>
          </a:p>
        </p:txBody>
      </p:sp>
      <p:sp>
        <p:nvSpPr>
          <p:cNvPr id="258" name="Google Shape;258;p12"/>
          <p:cNvSpPr txBox="1"/>
          <p:nvPr/>
        </p:nvSpPr>
        <p:spPr>
          <a:xfrm>
            <a:off x="13416141" y="9827902"/>
            <a:ext cx="4177149" cy="44831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600" u="none" cap="none" strike="noStrike">
                <a:solidFill>
                  <a:srgbClr val="0B2F3D"/>
                </a:solidFill>
                <a:latin typeface="Arial"/>
                <a:ea typeface="Arial"/>
                <a:cs typeface="Arial"/>
                <a:sym typeface="Arial"/>
              </a:rPr>
              <a:t>Predicted clusters</a:t>
            </a:r>
            <a:endParaRPr/>
          </a:p>
        </p:txBody>
      </p:sp>
      <p:sp>
        <p:nvSpPr>
          <p:cNvPr id="259" name="Google Shape;259;p12"/>
          <p:cNvSpPr txBox="1"/>
          <p:nvPr/>
        </p:nvSpPr>
        <p:spPr>
          <a:xfrm>
            <a:off x="858606" y="5726584"/>
            <a:ext cx="5858952" cy="90551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600" u="none" cap="none" strike="noStrike">
                <a:solidFill>
                  <a:srgbClr val="0B2F3D"/>
                </a:solidFill>
                <a:latin typeface="Arial"/>
                <a:ea typeface="Arial"/>
                <a:cs typeface="Arial"/>
                <a:sym typeface="Arial"/>
              </a:rPr>
              <a:t>Accuracy score of KNN for different number of nearest neighbourt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13"/>
          <p:cNvPicPr preferRelativeResize="0"/>
          <p:nvPr/>
        </p:nvPicPr>
        <p:blipFill rotWithShape="1">
          <a:blip r:embed="rId3">
            <a:alphaModFix/>
          </a:blip>
          <a:srcRect b="0" l="0" r="0" t="0"/>
          <a:stretch/>
        </p:blipFill>
        <p:spPr>
          <a:xfrm>
            <a:off x="15358722" y="663529"/>
            <a:ext cx="1900578" cy="824779"/>
          </a:xfrm>
          <a:prstGeom prst="rect">
            <a:avLst/>
          </a:prstGeom>
          <a:noFill/>
          <a:ln>
            <a:noFill/>
          </a:ln>
        </p:spPr>
      </p:pic>
      <p:pic>
        <p:nvPicPr>
          <p:cNvPr id="265" name="Google Shape;265;p13"/>
          <p:cNvPicPr preferRelativeResize="0"/>
          <p:nvPr/>
        </p:nvPicPr>
        <p:blipFill rotWithShape="1">
          <a:blip r:embed="rId4">
            <a:alphaModFix amt="5000"/>
          </a:blip>
          <a:srcRect b="0" l="0" r="0" t="0"/>
          <a:stretch/>
        </p:blipFill>
        <p:spPr>
          <a:xfrm>
            <a:off x="-190184" y="-8496"/>
            <a:ext cx="1618696" cy="1725354"/>
          </a:xfrm>
          <a:prstGeom prst="rect">
            <a:avLst/>
          </a:prstGeom>
          <a:noFill/>
          <a:ln>
            <a:noFill/>
          </a:ln>
        </p:spPr>
      </p:pic>
      <p:graphicFrame>
        <p:nvGraphicFramePr>
          <p:cNvPr id="266" name="Google Shape;266;p13"/>
          <p:cNvGraphicFramePr/>
          <p:nvPr/>
        </p:nvGraphicFramePr>
        <p:xfrm>
          <a:off x="9144000" y="4137485"/>
          <a:ext cx="3000000" cy="3000000"/>
        </p:xfrm>
        <a:graphic>
          <a:graphicData uri="http://schemas.openxmlformats.org/drawingml/2006/table">
            <a:tbl>
              <a:tblPr>
                <a:noFill/>
                <a:tableStyleId>{392CE52F-F22E-4B84-9722-72B59E9FB467}</a:tableStyleId>
              </a:tblPr>
              <a:tblGrid>
                <a:gridCol w="3654425"/>
                <a:gridCol w="2682250"/>
                <a:gridCol w="2434350"/>
              </a:tblGrid>
              <a:tr h="1020500">
                <a:tc>
                  <a:txBody>
                    <a:bodyPr/>
                    <a:lstStyle/>
                    <a:p>
                      <a:pPr indent="0" lvl="0" marL="0" marR="0" rtl="0" algn="ctr">
                        <a:lnSpc>
                          <a:spcPct val="140010"/>
                        </a:lnSpc>
                        <a:spcBef>
                          <a:spcPts val="0"/>
                        </a:spcBef>
                        <a:spcAft>
                          <a:spcPts val="0"/>
                        </a:spcAft>
                        <a:buNone/>
                      </a:pPr>
                      <a:r>
                        <a:rPr b="1" lang="en-US" sz="1942" u="none" cap="none" strike="noStrike">
                          <a:solidFill>
                            <a:srgbClr val="000000"/>
                          </a:solidFill>
                          <a:latin typeface="Poppins"/>
                          <a:ea typeface="Poppins"/>
                          <a:cs typeface="Poppins"/>
                          <a:sym typeface="Poppins"/>
                        </a:rPr>
                        <a:t>Layer (type)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b="1" lang="en-US" sz="1942" u="none" cap="none" strike="noStrike">
                          <a:solidFill>
                            <a:srgbClr val="000000"/>
                          </a:solidFill>
                          <a:latin typeface="Poppins"/>
                          <a:ea typeface="Poppins"/>
                          <a:cs typeface="Poppins"/>
                          <a:sym typeface="Poppins"/>
                        </a:rPr>
                        <a:t>Output Shape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b="1" lang="en-US" sz="1942" u="none" cap="none" strike="noStrike">
                          <a:solidFill>
                            <a:srgbClr val="000000"/>
                          </a:solidFill>
                          <a:latin typeface="Poppins"/>
                          <a:ea typeface="Poppins"/>
                          <a:cs typeface="Poppins"/>
                          <a:sym typeface="Poppins"/>
                        </a:rPr>
                        <a:t>Params</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910725">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dense (Dense)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(None, 128)</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12800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910725">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dense_1 (Dense)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(None, 256)</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33024</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910725">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dense_2 (Dense)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(None, 64)</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16448</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910725">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dense_3 (Dense)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(None, 9)</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585</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55850">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Total params = 62857</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Trainable params = 62857</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Non trainable params = 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
        <p:nvSpPr>
          <p:cNvPr id="267" name="Google Shape;267;p13"/>
          <p:cNvSpPr txBox="1"/>
          <p:nvPr/>
        </p:nvSpPr>
        <p:spPr>
          <a:xfrm>
            <a:off x="1268509" y="1716861"/>
            <a:ext cx="14321400" cy="9337200"/>
          </a:xfrm>
          <a:prstGeom prst="rect">
            <a:avLst/>
          </a:prstGeom>
          <a:noFill/>
          <a:ln>
            <a:noFill/>
          </a:ln>
        </p:spPr>
        <p:txBody>
          <a:bodyPr anchorCtr="0" anchor="t" bIns="0" lIns="0" spcFirstLastPara="1" rIns="0" wrap="square" tIns="0">
            <a:spAutoFit/>
          </a:bodyPr>
          <a:lstStyle/>
          <a:p>
            <a:pPr indent="0" lvl="0" marL="0" marR="0" rtl="0" algn="just">
              <a:lnSpc>
                <a:spcPct val="139990"/>
              </a:lnSpc>
              <a:spcBef>
                <a:spcPts val="0"/>
              </a:spcBef>
              <a:spcAft>
                <a:spcPts val="0"/>
              </a:spcAft>
              <a:buNone/>
            </a:pPr>
            <a:r>
              <a:rPr b="0" i="0" lang="en-US" sz="2198" u="none" cap="none" strike="noStrike">
                <a:solidFill>
                  <a:srgbClr val="0B2F3D"/>
                </a:solidFill>
                <a:latin typeface="Arial"/>
                <a:ea typeface="Arial"/>
                <a:cs typeface="Arial"/>
                <a:sym typeface="Arial"/>
              </a:rPr>
              <a:t>Input layer for ANN model in flatten array of size 99 (x,y and score each for 33 keypoints)</a:t>
            </a:r>
            <a:endParaRPr/>
          </a:p>
          <a:p>
            <a:pPr indent="0" lvl="0" marL="0" marR="0" rtl="0" algn="just">
              <a:lnSpc>
                <a:spcPct val="139990"/>
              </a:lnSpc>
              <a:spcBef>
                <a:spcPts val="0"/>
              </a:spcBef>
              <a:spcAft>
                <a:spcPts val="0"/>
              </a:spcAft>
              <a:buNone/>
            </a:pPr>
            <a:r>
              <a:rPr b="0" i="0" lang="en-US" sz="2198" u="none" cap="none" strike="noStrike">
                <a:solidFill>
                  <a:srgbClr val="0B2F3D"/>
                </a:solidFill>
                <a:latin typeface="Arial"/>
                <a:ea typeface="Arial"/>
                <a:cs typeface="Arial"/>
                <a:sym typeface="Arial"/>
              </a:rPr>
              <a:t>The activation function used in this layer is ReLU, which is a piece-wise linear function that gives an output </a:t>
            </a:r>
            <a:endParaRPr/>
          </a:p>
          <a:p>
            <a:pPr indent="0" lvl="0" marL="0" marR="0" rtl="0" algn="just">
              <a:lnSpc>
                <a:spcPct val="139990"/>
              </a:lnSpc>
              <a:spcBef>
                <a:spcPts val="0"/>
              </a:spcBef>
              <a:spcAft>
                <a:spcPts val="0"/>
              </a:spcAft>
              <a:buNone/>
            </a:pPr>
            <a:r>
              <a:rPr b="0" i="0" lang="en-US" sz="2198" u="none" cap="none" strike="noStrike">
                <a:solidFill>
                  <a:srgbClr val="0B2F3D"/>
                </a:solidFill>
                <a:latin typeface="Arial"/>
                <a:ea typeface="Arial"/>
                <a:cs typeface="Arial"/>
                <a:sym typeface="Arial"/>
              </a:rPr>
              <a:t>equal to 0 when the input provided is less than 0, else it gives as output the given input [31,32].</a:t>
            </a:r>
            <a:endParaRPr/>
          </a:p>
          <a:p>
            <a:pPr indent="0" lvl="0" marL="0" marR="0" rtl="0" algn="just">
              <a:lnSpc>
                <a:spcPct val="139990"/>
              </a:lnSpc>
              <a:spcBef>
                <a:spcPts val="0"/>
              </a:spcBef>
              <a:spcAft>
                <a:spcPts val="0"/>
              </a:spcAft>
              <a:buNone/>
            </a:pPr>
            <a:r>
              <a:rPr b="0" i="0" lang="en-US" sz="2198" u="none" cap="none" strike="noStrike">
                <a:solidFill>
                  <a:srgbClr val="0B2F3D"/>
                </a:solidFill>
                <a:latin typeface="Arial"/>
                <a:ea typeface="Arial"/>
                <a:cs typeface="Arial"/>
                <a:sym typeface="Arial"/>
              </a:rPr>
              <a:t>The activation function of ReLU:</a:t>
            </a:r>
            <a:endParaRPr/>
          </a:p>
          <a:p>
            <a:pPr indent="0" lvl="0" marL="0" marR="0" rtl="0" algn="just">
              <a:lnSpc>
                <a:spcPct val="139990"/>
              </a:lnSpc>
              <a:spcBef>
                <a:spcPts val="0"/>
              </a:spcBef>
              <a:spcAft>
                <a:spcPts val="0"/>
              </a:spcAft>
              <a:buNone/>
            </a:pPr>
            <a:r>
              <a:rPr b="0" i="0" lang="en-US" sz="2198" u="none" cap="none" strike="noStrike">
                <a:solidFill>
                  <a:srgbClr val="0B2F3D"/>
                </a:solidFill>
                <a:latin typeface="Arial"/>
                <a:ea typeface="Arial"/>
                <a:cs typeface="Arial"/>
                <a:sym typeface="Arial"/>
              </a:rPr>
              <a:t>ReLU(x) = max(0, x) ; where </a:t>
            </a:r>
            <a:endParaRPr/>
          </a:p>
          <a:p>
            <a:pPr indent="0" lvl="0" marL="0" marR="0" rtl="0" algn="just">
              <a:lnSpc>
                <a:spcPct val="139990"/>
              </a:lnSpc>
              <a:spcBef>
                <a:spcPts val="0"/>
              </a:spcBef>
              <a:spcAft>
                <a:spcPts val="0"/>
              </a:spcAft>
              <a:buNone/>
            </a:pPr>
            <a:r>
              <a:rPr b="0" i="0" lang="en-US" sz="2198" u="none" cap="none" strike="noStrike">
                <a:solidFill>
                  <a:srgbClr val="0B2F3D"/>
                </a:solidFill>
                <a:latin typeface="Arial"/>
                <a:ea typeface="Arial"/>
                <a:cs typeface="Arial"/>
                <a:sym typeface="Arial"/>
              </a:rPr>
              <a:t>The final layer used is a Dense layer that uses Softmax as the activation function,</a:t>
            </a:r>
            <a:endParaRPr/>
          </a:p>
          <a:p>
            <a:pPr indent="0" lvl="0" marL="0" marR="0" rtl="0" algn="just">
              <a:lnSpc>
                <a:spcPct val="139990"/>
              </a:lnSpc>
              <a:spcBef>
                <a:spcPts val="0"/>
              </a:spcBef>
              <a:spcAft>
                <a:spcPts val="0"/>
              </a:spcAft>
              <a:buNone/>
            </a:pPr>
            <a:r>
              <a:rPr b="0" i="0" lang="en-US" sz="2198" u="none" cap="none" strike="noStrike">
                <a:solidFill>
                  <a:srgbClr val="0B2F3D"/>
                </a:solidFill>
                <a:latin typeface="Arial"/>
                <a:ea typeface="Arial"/>
                <a:cs typeface="Arial"/>
                <a:sym typeface="Arial"/>
              </a:rPr>
              <a:t>which assigns probabilities of different poses based on the</a:t>
            </a:r>
            <a:endParaRPr/>
          </a:p>
          <a:p>
            <a:pPr indent="0" lvl="0" marL="0" marR="0" rtl="0" algn="just">
              <a:lnSpc>
                <a:spcPct val="139990"/>
              </a:lnSpc>
              <a:spcBef>
                <a:spcPts val="0"/>
              </a:spcBef>
              <a:spcAft>
                <a:spcPts val="0"/>
              </a:spcAft>
              <a:buNone/>
            </a:pPr>
            <a:r>
              <a:rPr b="0" i="0" lang="en-US" sz="2198" u="none" cap="none" strike="noStrike">
                <a:solidFill>
                  <a:srgbClr val="0B2F3D"/>
                </a:solidFill>
                <a:latin typeface="Arial"/>
                <a:ea typeface="Arial"/>
                <a:cs typeface="Arial"/>
                <a:sym typeface="Arial"/>
              </a:rPr>
              <a:t> current given input. The mathematical equation of </a:t>
            </a:r>
            <a:endParaRPr/>
          </a:p>
          <a:p>
            <a:pPr indent="0" lvl="0" marL="0" marR="0" rtl="0" algn="just">
              <a:lnSpc>
                <a:spcPct val="139990"/>
              </a:lnSpc>
              <a:spcBef>
                <a:spcPts val="0"/>
              </a:spcBef>
              <a:spcAft>
                <a:spcPts val="0"/>
              </a:spcAft>
              <a:buNone/>
            </a:pPr>
            <a:r>
              <a:rPr b="0" i="0" lang="en-US" sz="2198" u="none" cap="none" strike="noStrike">
                <a:solidFill>
                  <a:srgbClr val="0B2F3D"/>
                </a:solidFill>
                <a:latin typeface="Arial"/>
                <a:ea typeface="Arial"/>
                <a:cs typeface="Arial"/>
                <a:sym typeface="Arial"/>
              </a:rPr>
              <a:t>Softmax activation function is presented in Equation.</a:t>
            </a:r>
            <a:endParaRPr/>
          </a:p>
          <a:p>
            <a:pPr indent="0" lvl="0" marL="0" marR="0" rtl="0" algn="just">
              <a:lnSpc>
                <a:spcPct val="139990"/>
              </a:lnSpc>
              <a:spcBef>
                <a:spcPts val="0"/>
              </a:spcBef>
              <a:spcAft>
                <a:spcPts val="0"/>
              </a:spcAft>
              <a:buNone/>
            </a:pPr>
            <a:r>
              <a:t/>
            </a:r>
            <a:endParaRPr b="0" i="0" sz="2198" u="none" cap="none" strike="noStrike">
              <a:solidFill>
                <a:srgbClr val="0B2F3D"/>
              </a:solidFill>
              <a:latin typeface="Arial"/>
              <a:ea typeface="Arial"/>
              <a:cs typeface="Arial"/>
              <a:sym typeface="Arial"/>
            </a:endParaRPr>
          </a:p>
          <a:p>
            <a:pPr indent="0" lvl="0" marL="0" marR="0" rtl="0" algn="just">
              <a:lnSpc>
                <a:spcPct val="139990"/>
              </a:lnSpc>
              <a:spcBef>
                <a:spcPts val="0"/>
              </a:spcBef>
              <a:spcAft>
                <a:spcPts val="0"/>
              </a:spcAft>
              <a:buNone/>
            </a:pPr>
            <a:r>
              <a:t/>
            </a:r>
            <a:endParaRPr b="0" i="0" sz="2198" u="none" cap="none" strike="noStrike">
              <a:solidFill>
                <a:srgbClr val="0B2F3D"/>
              </a:solidFill>
              <a:latin typeface="Arial"/>
              <a:ea typeface="Arial"/>
              <a:cs typeface="Arial"/>
              <a:sym typeface="Arial"/>
            </a:endParaRPr>
          </a:p>
          <a:p>
            <a:pPr indent="0" lvl="0" marL="0" marR="0" rtl="0" algn="just">
              <a:lnSpc>
                <a:spcPct val="139990"/>
              </a:lnSpc>
              <a:spcBef>
                <a:spcPts val="0"/>
              </a:spcBef>
              <a:spcAft>
                <a:spcPts val="0"/>
              </a:spcAft>
              <a:buNone/>
            </a:pPr>
            <a:r>
              <a:rPr b="0" i="0" lang="en-US" sz="2198" u="none" cap="none" strike="noStrike">
                <a:solidFill>
                  <a:srgbClr val="0B2F3D"/>
                </a:solidFill>
                <a:latin typeface="Arial"/>
                <a:ea typeface="Arial"/>
                <a:cs typeface="Arial"/>
                <a:sym typeface="Arial"/>
              </a:rPr>
              <a:t>The Adam optimizer is employed; this optimizer</a:t>
            </a:r>
            <a:endParaRPr/>
          </a:p>
          <a:p>
            <a:pPr indent="0" lvl="0" marL="0" marR="0" rtl="0" algn="just">
              <a:lnSpc>
                <a:spcPct val="139990"/>
              </a:lnSpc>
              <a:spcBef>
                <a:spcPts val="0"/>
              </a:spcBef>
              <a:spcAft>
                <a:spcPts val="0"/>
              </a:spcAft>
              <a:buNone/>
            </a:pPr>
            <a:r>
              <a:rPr b="0" i="0" lang="en-US" sz="2198" u="none" cap="none" strike="noStrike">
                <a:solidFill>
                  <a:srgbClr val="0B2F3D"/>
                </a:solidFill>
                <a:latin typeface="Arial"/>
                <a:ea typeface="Arial"/>
                <a:cs typeface="Arial"/>
                <a:sym typeface="Arial"/>
              </a:rPr>
              <a:t>helps the model to fast converge by the addition of </a:t>
            </a:r>
            <a:endParaRPr/>
          </a:p>
          <a:p>
            <a:pPr indent="0" lvl="0" marL="0" marR="0" rtl="0" algn="just">
              <a:lnSpc>
                <a:spcPct val="139990"/>
              </a:lnSpc>
              <a:spcBef>
                <a:spcPts val="0"/>
              </a:spcBef>
              <a:spcAft>
                <a:spcPts val="0"/>
              </a:spcAft>
              <a:buNone/>
            </a:pPr>
            <a:r>
              <a:rPr b="0" i="0" lang="en-US" sz="2198" u="none" cap="none" strike="noStrike">
                <a:solidFill>
                  <a:srgbClr val="0B2F3D"/>
                </a:solidFill>
                <a:latin typeface="Arial"/>
                <a:ea typeface="Arial"/>
                <a:cs typeface="Arial"/>
                <a:sym typeface="Arial"/>
              </a:rPr>
              <a:t>momentum term and scaling term.</a:t>
            </a:r>
            <a:endParaRPr/>
          </a:p>
          <a:p>
            <a:pPr indent="0" lvl="0" marL="0" marR="0" rtl="0" algn="just">
              <a:lnSpc>
                <a:spcPct val="139990"/>
              </a:lnSpc>
              <a:spcBef>
                <a:spcPts val="0"/>
              </a:spcBef>
              <a:spcAft>
                <a:spcPts val="0"/>
              </a:spcAft>
              <a:buNone/>
            </a:pPr>
            <a:r>
              <a:t/>
            </a:r>
            <a:endParaRPr b="0" i="0" sz="2198" u="none" cap="none" strike="noStrike">
              <a:solidFill>
                <a:srgbClr val="0B2F3D"/>
              </a:solidFill>
              <a:latin typeface="Arial"/>
              <a:ea typeface="Arial"/>
              <a:cs typeface="Arial"/>
              <a:sym typeface="Arial"/>
            </a:endParaRPr>
          </a:p>
          <a:p>
            <a:pPr indent="0" lvl="0" marL="0" marR="0" rtl="0" algn="just">
              <a:lnSpc>
                <a:spcPct val="139990"/>
              </a:lnSpc>
              <a:spcBef>
                <a:spcPts val="0"/>
              </a:spcBef>
              <a:spcAft>
                <a:spcPts val="0"/>
              </a:spcAft>
              <a:buNone/>
            </a:pPr>
            <a:r>
              <a:rPr b="0" i="0" lang="en-US" sz="2198" u="none" cap="none" strike="noStrike">
                <a:solidFill>
                  <a:srgbClr val="0B2F3D"/>
                </a:solidFill>
                <a:latin typeface="Arial"/>
                <a:ea typeface="Arial"/>
                <a:cs typeface="Arial"/>
                <a:sym typeface="Arial"/>
              </a:rPr>
              <a:t>The loss function used is categorical cross-entropy which is</a:t>
            </a:r>
            <a:endParaRPr/>
          </a:p>
          <a:p>
            <a:pPr indent="0" lvl="0" marL="0" marR="0" rtl="0" algn="just">
              <a:lnSpc>
                <a:spcPct val="139990"/>
              </a:lnSpc>
              <a:spcBef>
                <a:spcPts val="0"/>
              </a:spcBef>
              <a:spcAft>
                <a:spcPts val="0"/>
              </a:spcAft>
              <a:buNone/>
            </a:pPr>
            <a:r>
              <a:rPr b="0" i="0" lang="en-US" sz="2198" u="none" cap="none" strike="noStrike">
                <a:solidFill>
                  <a:srgbClr val="0B2F3D"/>
                </a:solidFill>
                <a:latin typeface="Arial"/>
                <a:ea typeface="Arial"/>
                <a:cs typeface="Arial"/>
                <a:sym typeface="Arial"/>
              </a:rPr>
              <a:t> very popular for multiclass classification tasks. Equation </a:t>
            </a:r>
            <a:endParaRPr/>
          </a:p>
          <a:p>
            <a:pPr indent="0" lvl="0" marL="0" marR="0" rtl="0" algn="just">
              <a:lnSpc>
                <a:spcPct val="139990"/>
              </a:lnSpc>
              <a:spcBef>
                <a:spcPts val="0"/>
              </a:spcBef>
              <a:spcAft>
                <a:spcPts val="0"/>
              </a:spcAft>
              <a:buNone/>
            </a:pPr>
            <a:r>
              <a:rPr b="0" i="0" lang="en-US" sz="2198" u="none" cap="none" strike="noStrike">
                <a:solidFill>
                  <a:srgbClr val="0B2F3D"/>
                </a:solidFill>
                <a:latin typeface="Arial"/>
                <a:ea typeface="Arial"/>
                <a:cs typeface="Arial"/>
                <a:sym typeface="Arial"/>
              </a:rPr>
              <a:t>depicts the mathematical equation used in categorical </a:t>
            </a:r>
            <a:endParaRPr/>
          </a:p>
          <a:p>
            <a:pPr indent="0" lvl="0" marL="0" marR="0" rtl="0" algn="just">
              <a:lnSpc>
                <a:spcPct val="139990"/>
              </a:lnSpc>
              <a:spcBef>
                <a:spcPts val="0"/>
              </a:spcBef>
              <a:spcAft>
                <a:spcPts val="0"/>
              </a:spcAft>
              <a:buNone/>
            </a:pPr>
            <a:r>
              <a:rPr b="0" i="0" lang="en-US" sz="2198" u="none" cap="none" strike="noStrike">
                <a:solidFill>
                  <a:srgbClr val="0B2F3D"/>
                </a:solidFill>
                <a:latin typeface="Arial"/>
                <a:ea typeface="Arial"/>
                <a:cs typeface="Arial"/>
                <a:sym typeface="Arial"/>
              </a:rPr>
              <a:t>cross-entropy loss function.</a:t>
            </a:r>
            <a:endParaRPr/>
          </a:p>
          <a:p>
            <a:pPr indent="0" lvl="0" marL="0" marR="0" rtl="0" algn="just">
              <a:lnSpc>
                <a:spcPct val="139990"/>
              </a:lnSpc>
              <a:spcBef>
                <a:spcPts val="0"/>
              </a:spcBef>
              <a:spcAft>
                <a:spcPts val="0"/>
              </a:spcAft>
              <a:buNone/>
            </a:pPr>
            <a:r>
              <a:t/>
            </a:r>
            <a:endParaRPr b="0" i="0" sz="2198" u="none" cap="none" strike="noStrike">
              <a:solidFill>
                <a:srgbClr val="0B2F3D"/>
              </a:solidFill>
              <a:latin typeface="Arial"/>
              <a:ea typeface="Arial"/>
              <a:cs typeface="Arial"/>
              <a:sym typeface="Arial"/>
            </a:endParaRPr>
          </a:p>
        </p:txBody>
      </p:sp>
      <p:pic>
        <p:nvPicPr>
          <p:cNvPr id="268" name="Google Shape;268;p13"/>
          <p:cNvPicPr preferRelativeResize="0"/>
          <p:nvPr/>
        </p:nvPicPr>
        <p:blipFill rotWithShape="1">
          <a:blip r:embed="rId5">
            <a:alphaModFix/>
          </a:blip>
          <a:srcRect b="0" l="0" r="0" t="0"/>
          <a:stretch/>
        </p:blipFill>
        <p:spPr>
          <a:xfrm>
            <a:off x="5044906" y="3309717"/>
            <a:ext cx="432888" cy="346310"/>
          </a:xfrm>
          <a:prstGeom prst="rect">
            <a:avLst/>
          </a:prstGeom>
          <a:noFill/>
          <a:ln>
            <a:noFill/>
          </a:ln>
        </p:spPr>
      </p:pic>
      <p:pic>
        <p:nvPicPr>
          <p:cNvPr id="269" name="Google Shape;269;p13"/>
          <p:cNvPicPr preferRelativeResize="0"/>
          <p:nvPr/>
        </p:nvPicPr>
        <p:blipFill rotWithShape="1">
          <a:blip r:embed="rId6">
            <a:alphaModFix/>
          </a:blip>
          <a:srcRect b="11680" l="0" r="0" t="20264"/>
          <a:stretch/>
        </p:blipFill>
        <p:spPr>
          <a:xfrm>
            <a:off x="1663334" y="5885423"/>
            <a:ext cx="1969817" cy="740186"/>
          </a:xfrm>
          <a:prstGeom prst="rect">
            <a:avLst/>
          </a:prstGeom>
          <a:noFill/>
          <a:ln>
            <a:noFill/>
          </a:ln>
        </p:spPr>
      </p:pic>
      <p:pic>
        <p:nvPicPr>
          <p:cNvPr id="270" name="Google Shape;270;p13"/>
          <p:cNvPicPr preferRelativeResize="0"/>
          <p:nvPr/>
        </p:nvPicPr>
        <p:blipFill rotWithShape="1">
          <a:blip r:embed="rId7">
            <a:alphaModFix/>
          </a:blip>
          <a:srcRect b="10079" l="4851" r="5313" t="20936"/>
          <a:stretch/>
        </p:blipFill>
        <p:spPr>
          <a:xfrm>
            <a:off x="1268509" y="9143277"/>
            <a:ext cx="3992840" cy="913516"/>
          </a:xfrm>
          <a:prstGeom prst="rect">
            <a:avLst/>
          </a:prstGeom>
          <a:noFill/>
          <a:ln>
            <a:noFill/>
          </a:ln>
        </p:spPr>
      </p:pic>
      <p:sp>
        <p:nvSpPr>
          <p:cNvPr id="271" name="Google Shape;271;p13"/>
          <p:cNvSpPr txBox="1"/>
          <p:nvPr/>
        </p:nvSpPr>
        <p:spPr>
          <a:xfrm>
            <a:off x="4483936" y="568456"/>
            <a:ext cx="8139000" cy="914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000" u="none" cap="none" strike="noStrike">
                <a:solidFill>
                  <a:srgbClr val="0B2F3D"/>
                </a:solidFill>
                <a:latin typeface="Arial"/>
                <a:ea typeface="Arial"/>
                <a:cs typeface="Arial"/>
                <a:sym typeface="Arial"/>
              </a:rPr>
              <a:t>ANN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14"/>
          <p:cNvPicPr preferRelativeResize="0"/>
          <p:nvPr/>
        </p:nvPicPr>
        <p:blipFill rotWithShape="1">
          <a:blip r:embed="rId3">
            <a:alphaModFix/>
          </a:blip>
          <a:srcRect b="0" l="0" r="0" t="0"/>
          <a:stretch/>
        </p:blipFill>
        <p:spPr>
          <a:xfrm>
            <a:off x="15358722" y="663529"/>
            <a:ext cx="1900578" cy="824779"/>
          </a:xfrm>
          <a:prstGeom prst="rect">
            <a:avLst/>
          </a:prstGeom>
          <a:noFill/>
          <a:ln>
            <a:noFill/>
          </a:ln>
        </p:spPr>
      </p:pic>
      <p:pic>
        <p:nvPicPr>
          <p:cNvPr id="277" name="Google Shape;277;p14"/>
          <p:cNvPicPr preferRelativeResize="0"/>
          <p:nvPr/>
        </p:nvPicPr>
        <p:blipFill rotWithShape="1">
          <a:blip r:embed="rId4">
            <a:alphaModFix amt="5000"/>
          </a:blip>
          <a:srcRect b="0" l="0" r="0" t="0"/>
          <a:stretch/>
        </p:blipFill>
        <p:spPr>
          <a:xfrm>
            <a:off x="-190184" y="-8496"/>
            <a:ext cx="1618696" cy="1725354"/>
          </a:xfrm>
          <a:prstGeom prst="rect">
            <a:avLst/>
          </a:prstGeom>
          <a:noFill/>
          <a:ln>
            <a:noFill/>
          </a:ln>
        </p:spPr>
      </p:pic>
      <p:pic>
        <p:nvPicPr>
          <p:cNvPr id="278" name="Google Shape;278;p14"/>
          <p:cNvPicPr preferRelativeResize="0"/>
          <p:nvPr/>
        </p:nvPicPr>
        <p:blipFill rotWithShape="1">
          <a:blip r:embed="rId5">
            <a:alphaModFix/>
          </a:blip>
          <a:srcRect b="443" l="0" r="0" t="444"/>
          <a:stretch/>
        </p:blipFill>
        <p:spPr>
          <a:xfrm>
            <a:off x="1028700" y="1950861"/>
            <a:ext cx="7957538" cy="6328886"/>
          </a:xfrm>
          <a:prstGeom prst="rect">
            <a:avLst/>
          </a:prstGeom>
          <a:noFill/>
          <a:ln>
            <a:noFill/>
          </a:ln>
        </p:spPr>
      </p:pic>
      <p:pic>
        <p:nvPicPr>
          <p:cNvPr id="279" name="Google Shape;279;p14"/>
          <p:cNvPicPr preferRelativeResize="0"/>
          <p:nvPr/>
        </p:nvPicPr>
        <p:blipFill rotWithShape="1">
          <a:blip r:embed="rId6">
            <a:alphaModFix/>
          </a:blip>
          <a:srcRect b="0" l="0" r="0" t="0"/>
          <a:stretch/>
        </p:blipFill>
        <p:spPr>
          <a:xfrm>
            <a:off x="8986238" y="1716858"/>
            <a:ext cx="7512789" cy="7270961"/>
          </a:xfrm>
          <a:prstGeom prst="rect">
            <a:avLst/>
          </a:prstGeom>
          <a:noFill/>
          <a:ln>
            <a:noFill/>
          </a:ln>
        </p:spPr>
      </p:pic>
      <p:sp>
        <p:nvSpPr>
          <p:cNvPr id="280" name="Google Shape;280;p14"/>
          <p:cNvSpPr txBox="1"/>
          <p:nvPr/>
        </p:nvSpPr>
        <p:spPr>
          <a:xfrm>
            <a:off x="2101483" y="8715717"/>
            <a:ext cx="3348395" cy="815340"/>
          </a:xfrm>
          <a:prstGeom prst="rect">
            <a:avLst/>
          </a:prstGeom>
          <a:noFill/>
          <a:ln>
            <a:noFill/>
          </a:ln>
        </p:spPr>
        <p:txBody>
          <a:bodyPr anchorCtr="0" anchor="t" bIns="0" lIns="0" spcFirstLastPara="1" rIns="0" wrap="square" tIns="0">
            <a:spAutoFit/>
          </a:bodyPr>
          <a:lstStyle/>
          <a:p>
            <a:pPr indent="0" lvl="0" marL="0" marR="0" rtl="0" algn="just">
              <a:lnSpc>
                <a:spcPct val="139958"/>
              </a:lnSpc>
              <a:spcBef>
                <a:spcPts val="0"/>
              </a:spcBef>
              <a:spcAft>
                <a:spcPts val="0"/>
              </a:spcAft>
              <a:buNone/>
            </a:pPr>
            <a:r>
              <a:rPr b="0" i="0" lang="en-US" sz="2400" u="none" cap="none" strike="noStrike">
                <a:solidFill>
                  <a:srgbClr val="0B2F3D"/>
                </a:solidFill>
                <a:latin typeface="Arial"/>
                <a:ea typeface="Arial"/>
                <a:cs typeface="Arial"/>
                <a:sym typeface="Arial"/>
              </a:rPr>
              <a:t>train_accuracy = 98.9%</a:t>
            </a:r>
            <a:endParaRPr/>
          </a:p>
          <a:p>
            <a:pPr indent="0" lvl="0" marL="0" marR="0" rtl="0" algn="just">
              <a:lnSpc>
                <a:spcPct val="139958"/>
              </a:lnSpc>
              <a:spcBef>
                <a:spcPts val="0"/>
              </a:spcBef>
              <a:spcAft>
                <a:spcPts val="0"/>
              </a:spcAft>
              <a:buNone/>
            </a:pPr>
            <a:r>
              <a:rPr b="0" i="0" lang="en-US" sz="2400" u="none" cap="none" strike="noStrike">
                <a:solidFill>
                  <a:srgbClr val="0B2F3D"/>
                </a:solidFill>
                <a:latin typeface="Arial"/>
                <a:ea typeface="Arial"/>
                <a:cs typeface="Arial"/>
                <a:sym typeface="Arial"/>
              </a:rPr>
              <a:t>val_accuracy = 95.7%</a:t>
            </a:r>
            <a:endParaRPr/>
          </a:p>
        </p:txBody>
      </p:sp>
      <p:sp>
        <p:nvSpPr>
          <p:cNvPr id="281" name="Google Shape;281;p14"/>
          <p:cNvSpPr txBox="1"/>
          <p:nvPr/>
        </p:nvSpPr>
        <p:spPr>
          <a:xfrm>
            <a:off x="4483936" y="568456"/>
            <a:ext cx="8138860" cy="914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000" u="none" cap="none" strike="noStrike">
                <a:solidFill>
                  <a:srgbClr val="0B2F3D"/>
                </a:solidFill>
                <a:latin typeface="Arial"/>
                <a:ea typeface="Arial"/>
                <a:cs typeface="Arial"/>
                <a:sym typeface="Arial"/>
              </a:rPr>
              <a:t>ANN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15"/>
          <p:cNvPicPr preferRelativeResize="0"/>
          <p:nvPr/>
        </p:nvPicPr>
        <p:blipFill rotWithShape="1">
          <a:blip r:embed="rId3">
            <a:alphaModFix/>
          </a:blip>
          <a:srcRect b="0" l="0" r="0" t="0"/>
          <a:stretch/>
        </p:blipFill>
        <p:spPr>
          <a:xfrm>
            <a:off x="15358722" y="663529"/>
            <a:ext cx="1900578" cy="824779"/>
          </a:xfrm>
          <a:prstGeom prst="rect">
            <a:avLst/>
          </a:prstGeom>
          <a:noFill/>
          <a:ln>
            <a:noFill/>
          </a:ln>
        </p:spPr>
      </p:pic>
      <p:pic>
        <p:nvPicPr>
          <p:cNvPr id="287" name="Google Shape;287;p15"/>
          <p:cNvPicPr preferRelativeResize="0"/>
          <p:nvPr/>
        </p:nvPicPr>
        <p:blipFill rotWithShape="1">
          <a:blip r:embed="rId4">
            <a:alphaModFix amt="5000"/>
          </a:blip>
          <a:srcRect b="0" l="0" r="0" t="0"/>
          <a:stretch/>
        </p:blipFill>
        <p:spPr>
          <a:xfrm>
            <a:off x="-190184" y="-8496"/>
            <a:ext cx="1218884" cy="1299198"/>
          </a:xfrm>
          <a:prstGeom prst="rect">
            <a:avLst/>
          </a:prstGeom>
          <a:noFill/>
          <a:ln>
            <a:noFill/>
          </a:ln>
        </p:spPr>
      </p:pic>
      <p:sp>
        <p:nvSpPr>
          <p:cNvPr id="288" name="Google Shape;288;p15"/>
          <p:cNvSpPr txBox="1"/>
          <p:nvPr/>
        </p:nvSpPr>
        <p:spPr>
          <a:xfrm>
            <a:off x="1028700" y="1612801"/>
            <a:ext cx="14257734" cy="10135870"/>
          </a:xfrm>
          <a:prstGeom prst="rect">
            <a:avLst/>
          </a:prstGeom>
          <a:noFill/>
          <a:ln>
            <a:noFill/>
          </a:ln>
        </p:spPr>
        <p:txBody>
          <a:bodyPr anchorCtr="0" anchor="t" bIns="0" lIns="0" spcFirstLastPara="1" rIns="0" wrap="square" tIns="0">
            <a:spAutoFit/>
          </a:bodyPr>
          <a:lstStyle/>
          <a:p>
            <a:pPr indent="0" lvl="0" marL="0" marR="0" rtl="0" algn="just">
              <a:lnSpc>
                <a:spcPct val="140018"/>
              </a:lnSpc>
              <a:spcBef>
                <a:spcPts val="0"/>
              </a:spcBef>
              <a:spcAft>
                <a:spcPts val="0"/>
              </a:spcAft>
              <a:buNone/>
            </a:pPr>
            <a:r>
              <a:rPr b="0" i="0" lang="en-US" sz="2199" u="none" cap="none" strike="noStrike">
                <a:solidFill>
                  <a:srgbClr val="0B2F3D"/>
                </a:solidFill>
                <a:latin typeface="Arial"/>
                <a:ea typeface="Arial"/>
                <a:cs typeface="Arial"/>
                <a:sym typeface="Arial"/>
              </a:rPr>
              <a:t>Input layer for RNN model is array of size (1,99) (x, y and score each for 33 keypoints)</a:t>
            </a:r>
            <a:endParaRPr/>
          </a:p>
          <a:p>
            <a:pPr indent="0" lvl="0" marL="0" marR="0" rtl="0" algn="just">
              <a:lnSpc>
                <a:spcPct val="140018"/>
              </a:lnSpc>
              <a:spcBef>
                <a:spcPts val="0"/>
              </a:spcBef>
              <a:spcAft>
                <a:spcPts val="0"/>
              </a:spcAft>
              <a:buNone/>
            </a:pPr>
            <a:r>
              <a:rPr b="0" i="0" lang="en-US" sz="2199" u="none" cap="none" strike="noStrike">
                <a:solidFill>
                  <a:srgbClr val="0B2F3D"/>
                </a:solidFill>
                <a:latin typeface="Arial"/>
                <a:ea typeface="Arial"/>
                <a:cs typeface="Arial"/>
                <a:sym typeface="Arial"/>
              </a:rPr>
              <a:t>Long Short-Term Memory (LSTM) unit is the portion that does the remembering.</a:t>
            </a:r>
            <a:endParaRPr/>
          </a:p>
          <a:p>
            <a:pPr indent="0" lvl="0" marL="0" marR="0" rtl="0" algn="just">
              <a:lnSpc>
                <a:spcPct val="140018"/>
              </a:lnSpc>
              <a:spcBef>
                <a:spcPts val="0"/>
              </a:spcBef>
              <a:spcAft>
                <a:spcPts val="0"/>
              </a:spcAft>
              <a:buNone/>
            </a:pPr>
            <a:r>
              <a:rPr b="0" i="0" lang="en-US" sz="2199" u="none" cap="none" strike="noStrike">
                <a:solidFill>
                  <a:srgbClr val="0B2F3D"/>
                </a:solidFill>
                <a:latin typeface="Arial"/>
                <a:ea typeface="Arial"/>
                <a:cs typeface="Arial"/>
                <a:sym typeface="Arial"/>
              </a:rPr>
              <a:t>The activation function used in this layer is ReLU, which is a piece-wise linear function that gives an output</a:t>
            </a:r>
            <a:endParaRPr/>
          </a:p>
          <a:p>
            <a:pPr indent="0" lvl="0" marL="0" marR="0" rtl="0" algn="just">
              <a:lnSpc>
                <a:spcPct val="140018"/>
              </a:lnSpc>
              <a:spcBef>
                <a:spcPts val="0"/>
              </a:spcBef>
              <a:spcAft>
                <a:spcPts val="0"/>
              </a:spcAft>
              <a:buNone/>
            </a:pPr>
            <a:r>
              <a:rPr b="0" i="0" lang="en-US" sz="2199" u="none" cap="none" strike="noStrike">
                <a:solidFill>
                  <a:srgbClr val="0B2F3D"/>
                </a:solidFill>
                <a:latin typeface="Arial"/>
                <a:ea typeface="Arial"/>
                <a:cs typeface="Arial"/>
                <a:sym typeface="Arial"/>
              </a:rPr>
              <a:t>equal to 0 when the input provided is less than 0, else it gives as output the given input [31,32].</a:t>
            </a:r>
            <a:endParaRPr/>
          </a:p>
          <a:p>
            <a:pPr indent="0" lvl="0" marL="0" marR="0" rtl="0" algn="just">
              <a:lnSpc>
                <a:spcPct val="140018"/>
              </a:lnSpc>
              <a:spcBef>
                <a:spcPts val="0"/>
              </a:spcBef>
              <a:spcAft>
                <a:spcPts val="0"/>
              </a:spcAft>
              <a:buNone/>
            </a:pPr>
            <a:r>
              <a:rPr b="0" i="0" lang="en-US" sz="2199" u="none" cap="none" strike="noStrike">
                <a:solidFill>
                  <a:srgbClr val="0B2F3D"/>
                </a:solidFill>
                <a:latin typeface="Arial"/>
                <a:ea typeface="Arial"/>
                <a:cs typeface="Arial"/>
                <a:sym typeface="Arial"/>
              </a:rPr>
              <a:t>The activation function of ReLU:</a:t>
            </a:r>
            <a:endParaRPr/>
          </a:p>
          <a:p>
            <a:pPr indent="0" lvl="0" marL="0" marR="0" rtl="0" algn="just">
              <a:lnSpc>
                <a:spcPct val="140018"/>
              </a:lnSpc>
              <a:spcBef>
                <a:spcPts val="0"/>
              </a:spcBef>
              <a:spcAft>
                <a:spcPts val="0"/>
              </a:spcAft>
              <a:buNone/>
            </a:pPr>
            <a:r>
              <a:rPr b="0" i="0" lang="en-US" sz="2199" u="none" cap="none" strike="noStrike">
                <a:solidFill>
                  <a:srgbClr val="0B2F3D"/>
                </a:solidFill>
                <a:latin typeface="Arial"/>
                <a:ea typeface="Arial"/>
                <a:cs typeface="Arial"/>
                <a:sym typeface="Arial"/>
              </a:rPr>
              <a:t>ReLU(x) = max(0, x) ; where </a:t>
            </a:r>
            <a:endParaRPr/>
          </a:p>
          <a:p>
            <a:pPr indent="0" lvl="0" marL="0" marR="0" rtl="0" algn="just">
              <a:lnSpc>
                <a:spcPct val="140018"/>
              </a:lnSpc>
              <a:spcBef>
                <a:spcPts val="0"/>
              </a:spcBef>
              <a:spcAft>
                <a:spcPts val="0"/>
              </a:spcAft>
              <a:buNone/>
            </a:pPr>
            <a:r>
              <a:rPr b="0" i="0" lang="en-US" sz="2199" u="none" cap="none" strike="noStrike">
                <a:solidFill>
                  <a:srgbClr val="0B2F3D"/>
                </a:solidFill>
                <a:latin typeface="Arial"/>
                <a:ea typeface="Arial"/>
                <a:cs typeface="Arial"/>
                <a:sym typeface="Arial"/>
              </a:rPr>
              <a:t>The final layer used is a Dense layer that uses Softmax </a:t>
            </a:r>
            <a:endParaRPr/>
          </a:p>
          <a:p>
            <a:pPr indent="0" lvl="0" marL="0" marR="0" rtl="0" algn="just">
              <a:lnSpc>
                <a:spcPct val="140018"/>
              </a:lnSpc>
              <a:spcBef>
                <a:spcPts val="0"/>
              </a:spcBef>
              <a:spcAft>
                <a:spcPts val="0"/>
              </a:spcAft>
              <a:buNone/>
            </a:pPr>
            <a:r>
              <a:rPr b="0" i="0" lang="en-US" sz="2199" u="none" cap="none" strike="noStrike">
                <a:solidFill>
                  <a:srgbClr val="0B2F3D"/>
                </a:solidFill>
                <a:latin typeface="Arial"/>
                <a:ea typeface="Arial"/>
                <a:cs typeface="Arial"/>
                <a:sym typeface="Arial"/>
              </a:rPr>
              <a:t>as the activation function, which assigns probabilities </a:t>
            </a:r>
            <a:endParaRPr/>
          </a:p>
          <a:p>
            <a:pPr indent="0" lvl="0" marL="0" marR="0" rtl="0" algn="just">
              <a:lnSpc>
                <a:spcPct val="140018"/>
              </a:lnSpc>
              <a:spcBef>
                <a:spcPts val="0"/>
              </a:spcBef>
              <a:spcAft>
                <a:spcPts val="0"/>
              </a:spcAft>
              <a:buNone/>
            </a:pPr>
            <a:r>
              <a:rPr b="0" i="0" lang="en-US" sz="2199" u="none" cap="none" strike="noStrike">
                <a:solidFill>
                  <a:srgbClr val="0B2F3D"/>
                </a:solidFill>
                <a:latin typeface="Arial"/>
                <a:ea typeface="Arial"/>
                <a:cs typeface="Arial"/>
                <a:sym typeface="Arial"/>
              </a:rPr>
              <a:t>of different poses based on the current given input. </a:t>
            </a:r>
            <a:endParaRPr/>
          </a:p>
          <a:p>
            <a:pPr indent="0" lvl="0" marL="0" marR="0" rtl="0" algn="just">
              <a:lnSpc>
                <a:spcPct val="140018"/>
              </a:lnSpc>
              <a:spcBef>
                <a:spcPts val="0"/>
              </a:spcBef>
              <a:spcAft>
                <a:spcPts val="0"/>
              </a:spcAft>
              <a:buNone/>
            </a:pPr>
            <a:r>
              <a:rPr b="0" i="0" lang="en-US" sz="2199" u="none" cap="none" strike="noStrike">
                <a:solidFill>
                  <a:srgbClr val="0B2F3D"/>
                </a:solidFill>
                <a:latin typeface="Arial"/>
                <a:ea typeface="Arial"/>
                <a:cs typeface="Arial"/>
                <a:sym typeface="Arial"/>
              </a:rPr>
              <a:t>The mathematical equation of Softmax activation</a:t>
            </a:r>
            <a:endParaRPr/>
          </a:p>
          <a:p>
            <a:pPr indent="0" lvl="0" marL="0" marR="0" rtl="0" algn="just">
              <a:lnSpc>
                <a:spcPct val="140018"/>
              </a:lnSpc>
              <a:spcBef>
                <a:spcPts val="0"/>
              </a:spcBef>
              <a:spcAft>
                <a:spcPts val="0"/>
              </a:spcAft>
              <a:buNone/>
            </a:pPr>
            <a:r>
              <a:rPr b="0" i="0" lang="en-US" sz="2199" u="none" cap="none" strike="noStrike">
                <a:solidFill>
                  <a:srgbClr val="0B2F3D"/>
                </a:solidFill>
                <a:latin typeface="Arial"/>
                <a:ea typeface="Arial"/>
                <a:cs typeface="Arial"/>
                <a:sym typeface="Arial"/>
              </a:rPr>
              <a:t>function is presented in Equation.</a:t>
            </a:r>
            <a:endParaRPr/>
          </a:p>
          <a:p>
            <a:pPr indent="0" lvl="0" marL="0" marR="0" rtl="0" algn="just">
              <a:lnSpc>
                <a:spcPct val="140018"/>
              </a:lnSpc>
              <a:spcBef>
                <a:spcPts val="0"/>
              </a:spcBef>
              <a:spcAft>
                <a:spcPts val="0"/>
              </a:spcAft>
              <a:buNone/>
            </a:pPr>
            <a:r>
              <a:t/>
            </a:r>
            <a:endParaRPr b="0" i="0" sz="2199" u="none" cap="none" strike="noStrike">
              <a:solidFill>
                <a:srgbClr val="0B2F3D"/>
              </a:solidFill>
              <a:latin typeface="Arial"/>
              <a:ea typeface="Arial"/>
              <a:cs typeface="Arial"/>
              <a:sym typeface="Arial"/>
            </a:endParaRPr>
          </a:p>
          <a:p>
            <a:pPr indent="0" lvl="0" marL="0" marR="0" rtl="0" algn="just">
              <a:lnSpc>
                <a:spcPct val="140018"/>
              </a:lnSpc>
              <a:spcBef>
                <a:spcPts val="0"/>
              </a:spcBef>
              <a:spcAft>
                <a:spcPts val="0"/>
              </a:spcAft>
              <a:buNone/>
            </a:pPr>
            <a:r>
              <a:t/>
            </a:r>
            <a:endParaRPr b="0" i="0" sz="2199" u="none" cap="none" strike="noStrike">
              <a:solidFill>
                <a:srgbClr val="0B2F3D"/>
              </a:solidFill>
              <a:latin typeface="Arial"/>
              <a:ea typeface="Arial"/>
              <a:cs typeface="Arial"/>
              <a:sym typeface="Arial"/>
            </a:endParaRPr>
          </a:p>
          <a:p>
            <a:pPr indent="0" lvl="0" marL="0" marR="0" rtl="0" algn="just">
              <a:lnSpc>
                <a:spcPct val="140018"/>
              </a:lnSpc>
              <a:spcBef>
                <a:spcPts val="0"/>
              </a:spcBef>
              <a:spcAft>
                <a:spcPts val="0"/>
              </a:spcAft>
              <a:buNone/>
            </a:pPr>
            <a:r>
              <a:rPr b="0" i="0" lang="en-US" sz="2199" u="none" cap="none" strike="noStrike">
                <a:solidFill>
                  <a:srgbClr val="0B2F3D"/>
                </a:solidFill>
                <a:latin typeface="Arial"/>
                <a:ea typeface="Arial"/>
                <a:cs typeface="Arial"/>
                <a:sym typeface="Arial"/>
              </a:rPr>
              <a:t>The Adam optimizer is employed; this optimizer</a:t>
            </a:r>
            <a:endParaRPr/>
          </a:p>
          <a:p>
            <a:pPr indent="0" lvl="0" marL="0" marR="0" rtl="0" algn="just">
              <a:lnSpc>
                <a:spcPct val="140018"/>
              </a:lnSpc>
              <a:spcBef>
                <a:spcPts val="0"/>
              </a:spcBef>
              <a:spcAft>
                <a:spcPts val="0"/>
              </a:spcAft>
              <a:buNone/>
            </a:pPr>
            <a:r>
              <a:rPr b="0" i="0" lang="en-US" sz="2199" u="none" cap="none" strike="noStrike">
                <a:solidFill>
                  <a:srgbClr val="0B2F3D"/>
                </a:solidFill>
                <a:latin typeface="Arial"/>
                <a:ea typeface="Arial"/>
                <a:cs typeface="Arial"/>
                <a:sym typeface="Arial"/>
              </a:rPr>
              <a:t>helps the model to fast converge by the addition of </a:t>
            </a:r>
            <a:endParaRPr/>
          </a:p>
          <a:p>
            <a:pPr indent="0" lvl="0" marL="0" marR="0" rtl="0" algn="just">
              <a:lnSpc>
                <a:spcPct val="140018"/>
              </a:lnSpc>
              <a:spcBef>
                <a:spcPts val="0"/>
              </a:spcBef>
              <a:spcAft>
                <a:spcPts val="0"/>
              </a:spcAft>
              <a:buNone/>
            </a:pPr>
            <a:r>
              <a:rPr b="0" i="0" lang="en-US" sz="2199" u="none" cap="none" strike="noStrike">
                <a:solidFill>
                  <a:srgbClr val="0B2F3D"/>
                </a:solidFill>
                <a:latin typeface="Arial"/>
                <a:ea typeface="Arial"/>
                <a:cs typeface="Arial"/>
                <a:sym typeface="Arial"/>
              </a:rPr>
              <a:t>momentum term and scaling term.</a:t>
            </a:r>
            <a:endParaRPr/>
          </a:p>
          <a:p>
            <a:pPr indent="0" lvl="0" marL="0" marR="0" rtl="0" algn="just">
              <a:lnSpc>
                <a:spcPct val="140018"/>
              </a:lnSpc>
              <a:spcBef>
                <a:spcPts val="0"/>
              </a:spcBef>
              <a:spcAft>
                <a:spcPts val="0"/>
              </a:spcAft>
              <a:buNone/>
            </a:pPr>
            <a:r>
              <a:rPr b="0" i="0" lang="en-US" sz="2199" u="none" cap="none" strike="noStrike">
                <a:solidFill>
                  <a:srgbClr val="0B2F3D"/>
                </a:solidFill>
                <a:latin typeface="Arial"/>
                <a:ea typeface="Arial"/>
                <a:cs typeface="Arial"/>
                <a:sym typeface="Arial"/>
              </a:rPr>
              <a:t>The loss function used is categorical cross-entropy which is</a:t>
            </a:r>
            <a:endParaRPr/>
          </a:p>
          <a:p>
            <a:pPr indent="0" lvl="0" marL="0" marR="0" rtl="0" algn="just">
              <a:lnSpc>
                <a:spcPct val="140018"/>
              </a:lnSpc>
              <a:spcBef>
                <a:spcPts val="0"/>
              </a:spcBef>
              <a:spcAft>
                <a:spcPts val="0"/>
              </a:spcAft>
              <a:buNone/>
            </a:pPr>
            <a:r>
              <a:rPr b="0" i="0" lang="en-US" sz="2199" u="none" cap="none" strike="noStrike">
                <a:solidFill>
                  <a:srgbClr val="0B2F3D"/>
                </a:solidFill>
                <a:latin typeface="Arial"/>
                <a:ea typeface="Arial"/>
                <a:cs typeface="Arial"/>
                <a:sym typeface="Arial"/>
              </a:rPr>
              <a:t> very popular for multiclass classification tasks. Equation </a:t>
            </a:r>
            <a:endParaRPr/>
          </a:p>
          <a:p>
            <a:pPr indent="0" lvl="0" marL="0" marR="0" rtl="0" algn="just">
              <a:lnSpc>
                <a:spcPct val="140018"/>
              </a:lnSpc>
              <a:spcBef>
                <a:spcPts val="0"/>
              </a:spcBef>
              <a:spcAft>
                <a:spcPts val="0"/>
              </a:spcAft>
              <a:buNone/>
            </a:pPr>
            <a:r>
              <a:rPr b="0" i="0" lang="en-US" sz="2199" u="none" cap="none" strike="noStrike">
                <a:solidFill>
                  <a:srgbClr val="0B2F3D"/>
                </a:solidFill>
                <a:latin typeface="Arial"/>
                <a:ea typeface="Arial"/>
                <a:cs typeface="Arial"/>
                <a:sym typeface="Arial"/>
              </a:rPr>
              <a:t>depicts the mathematical equation used in categorical </a:t>
            </a:r>
            <a:endParaRPr/>
          </a:p>
          <a:p>
            <a:pPr indent="0" lvl="0" marL="0" marR="0" rtl="0" algn="just">
              <a:lnSpc>
                <a:spcPct val="140018"/>
              </a:lnSpc>
              <a:spcBef>
                <a:spcPts val="0"/>
              </a:spcBef>
              <a:spcAft>
                <a:spcPts val="0"/>
              </a:spcAft>
              <a:buNone/>
            </a:pPr>
            <a:r>
              <a:rPr b="0" i="0" lang="en-US" sz="2199" u="none" cap="none" strike="noStrike">
                <a:solidFill>
                  <a:srgbClr val="0B2F3D"/>
                </a:solidFill>
                <a:latin typeface="Arial"/>
                <a:ea typeface="Arial"/>
                <a:cs typeface="Arial"/>
                <a:sym typeface="Arial"/>
              </a:rPr>
              <a:t>cross-entropy loss function.</a:t>
            </a:r>
            <a:endParaRPr/>
          </a:p>
          <a:p>
            <a:pPr indent="0" lvl="0" marL="0" marR="0" rtl="0" algn="just">
              <a:lnSpc>
                <a:spcPct val="140018"/>
              </a:lnSpc>
              <a:spcBef>
                <a:spcPts val="0"/>
              </a:spcBef>
              <a:spcAft>
                <a:spcPts val="0"/>
              </a:spcAft>
              <a:buNone/>
            </a:pPr>
            <a:r>
              <a:t/>
            </a:r>
            <a:endParaRPr b="0" i="0" sz="2199" u="none" cap="none" strike="noStrike">
              <a:solidFill>
                <a:srgbClr val="0B2F3D"/>
              </a:solidFill>
              <a:latin typeface="Arial"/>
              <a:ea typeface="Arial"/>
              <a:cs typeface="Arial"/>
              <a:sym typeface="Arial"/>
            </a:endParaRPr>
          </a:p>
          <a:p>
            <a:pPr indent="0" lvl="0" marL="0" marR="0" rtl="0" algn="just">
              <a:lnSpc>
                <a:spcPct val="140018"/>
              </a:lnSpc>
              <a:spcBef>
                <a:spcPts val="0"/>
              </a:spcBef>
              <a:spcAft>
                <a:spcPts val="0"/>
              </a:spcAft>
              <a:buNone/>
            </a:pPr>
            <a:r>
              <a:t/>
            </a:r>
            <a:endParaRPr b="0" i="0" sz="2199" u="none" cap="none" strike="noStrike">
              <a:solidFill>
                <a:srgbClr val="0B2F3D"/>
              </a:solidFill>
              <a:latin typeface="Arial"/>
              <a:ea typeface="Arial"/>
              <a:cs typeface="Arial"/>
              <a:sym typeface="Arial"/>
            </a:endParaRPr>
          </a:p>
          <a:p>
            <a:pPr indent="0" lvl="0" marL="0" marR="0" rtl="0" algn="just">
              <a:lnSpc>
                <a:spcPct val="140018"/>
              </a:lnSpc>
              <a:spcBef>
                <a:spcPts val="0"/>
              </a:spcBef>
              <a:spcAft>
                <a:spcPts val="0"/>
              </a:spcAft>
              <a:buNone/>
            </a:pPr>
            <a:r>
              <a:t/>
            </a:r>
            <a:endParaRPr b="0" i="0" sz="2199" u="none" cap="none" strike="noStrike">
              <a:solidFill>
                <a:srgbClr val="0B2F3D"/>
              </a:solidFill>
              <a:latin typeface="Arial"/>
              <a:ea typeface="Arial"/>
              <a:cs typeface="Arial"/>
              <a:sym typeface="Arial"/>
            </a:endParaRPr>
          </a:p>
          <a:p>
            <a:pPr indent="0" lvl="0" marL="0" marR="0" rtl="0" algn="just">
              <a:lnSpc>
                <a:spcPct val="140018"/>
              </a:lnSpc>
              <a:spcBef>
                <a:spcPts val="0"/>
              </a:spcBef>
              <a:spcAft>
                <a:spcPts val="0"/>
              </a:spcAft>
              <a:buNone/>
            </a:pPr>
            <a:r>
              <a:t/>
            </a:r>
            <a:endParaRPr b="0" i="0" sz="2199" u="none" cap="none" strike="noStrike">
              <a:solidFill>
                <a:srgbClr val="0B2F3D"/>
              </a:solidFill>
              <a:latin typeface="Arial"/>
              <a:ea typeface="Arial"/>
              <a:cs typeface="Arial"/>
              <a:sym typeface="Arial"/>
            </a:endParaRPr>
          </a:p>
          <a:p>
            <a:pPr indent="0" lvl="0" marL="0" marR="0" rtl="0" algn="just">
              <a:lnSpc>
                <a:spcPct val="140018"/>
              </a:lnSpc>
              <a:spcBef>
                <a:spcPts val="0"/>
              </a:spcBef>
              <a:spcAft>
                <a:spcPts val="0"/>
              </a:spcAft>
              <a:buNone/>
            </a:pPr>
            <a:r>
              <a:t/>
            </a:r>
            <a:endParaRPr b="0" i="0" sz="2199" u="none" cap="none" strike="noStrike">
              <a:solidFill>
                <a:srgbClr val="0B2F3D"/>
              </a:solidFill>
              <a:latin typeface="Arial"/>
              <a:ea typeface="Arial"/>
              <a:cs typeface="Arial"/>
              <a:sym typeface="Arial"/>
            </a:endParaRPr>
          </a:p>
          <a:p>
            <a:pPr indent="0" lvl="0" marL="0" marR="0" rtl="0" algn="just">
              <a:lnSpc>
                <a:spcPct val="140018"/>
              </a:lnSpc>
              <a:spcBef>
                <a:spcPts val="0"/>
              </a:spcBef>
              <a:spcAft>
                <a:spcPts val="0"/>
              </a:spcAft>
              <a:buNone/>
            </a:pPr>
            <a:r>
              <a:t/>
            </a:r>
            <a:endParaRPr b="0" i="0" sz="2199" u="none" cap="none" strike="noStrike">
              <a:solidFill>
                <a:srgbClr val="0B2F3D"/>
              </a:solidFill>
              <a:latin typeface="Arial"/>
              <a:ea typeface="Arial"/>
              <a:cs typeface="Arial"/>
              <a:sym typeface="Arial"/>
            </a:endParaRPr>
          </a:p>
        </p:txBody>
      </p:sp>
      <p:graphicFrame>
        <p:nvGraphicFramePr>
          <p:cNvPr id="289" name="Google Shape;289;p15"/>
          <p:cNvGraphicFramePr/>
          <p:nvPr/>
        </p:nvGraphicFramePr>
        <p:xfrm>
          <a:off x="9144000" y="4137485"/>
          <a:ext cx="3000000" cy="3000000"/>
        </p:xfrm>
        <a:graphic>
          <a:graphicData uri="http://schemas.openxmlformats.org/drawingml/2006/table">
            <a:tbl>
              <a:tblPr>
                <a:noFill/>
                <a:tableStyleId>{392CE52F-F22E-4B84-9722-72B59E9FB467}</a:tableStyleId>
              </a:tblPr>
              <a:tblGrid>
                <a:gridCol w="3654425"/>
                <a:gridCol w="2682250"/>
                <a:gridCol w="2434350"/>
              </a:tblGrid>
              <a:tr h="1020500">
                <a:tc>
                  <a:txBody>
                    <a:bodyPr/>
                    <a:lstStyle/>
                    <a:p>
                      <a:pPr indent="0" lvl="0" marL="0" marR="0" rtl="0" algn="ctr">
                        <a:lnSpc>
                          <a:spcPct val="140010"/>
                        </a:lnSpc>
                        <a:spcBef>
                          <a:spcPts val="0"/>
                        </a:spcBef>
                        <a:spcAft>
                          <a:spcPts val="0"/>
                        </a:spcAft>
                        <a:buNone/>
                      </a:pPr>
                      <a:r>
                        <a:rPr b="1" lang="en-US" sz="1942" u="none" cap="none" strike="noStrike">
                          <a:solidFill>
                            <a:srgbClr val="000000"/>
                          </a:solidFill>
                          <a:latin typeface="Poppins"/>
                          <a:ea typeface="Poppins"/>
                          <a:cs typeface="Poppins"/>
                          <a:sym typeface="Poppins"/>
                        </a:rPr>
                        <a:t>Layer (type)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b="1" lang="en-US" sz="1942" u="none" cap="none" strike="noStrike">
                          <a:solidFill>
                            <a:srgbClr val="000000"/>
                          </a:solidFill>
                          <a:latin typeface="Poppins"/>
                          <a:ea typeface="Poppins"/>
                          <a:cs typeface="Poppins"/>
                          <a:sym typeface="Poppins"/>
                        </a:rPr>
                        <a:t>Output Shape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b="1" lang="en-US" sz="1942" u="none" cap="none" strike="noStrike">
                          <a:solidFill>
                            <a:srgbClr val="000000"/>
                          </a:solidFill>
                          <a:latin typeface="Poppins"/>
                          <a:ea typeface="Poppins"/>
                          <a:cs typeface="Poppins"/>
                          <a:sym typeface="Poppins"/>
                        </a:rPr>
                        <a:t>Params</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910725">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lstm (LSTM)</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(None, 1, 128)</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116736</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910725">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lstm_1 (LSTM)</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(None, 256)</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394240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910725">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dense (Dense)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(None, 64)</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16448</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910725">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dense_1 (Dense)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(None, 9)</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585</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55850">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Total params = 528009</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Trainable params = 528009</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Non trainable params = 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pic>
        <p:nvPicPr>
          <p:cNvPr id="290" name="Google Shape;290;p15"/>
          <p:cNvPicPr preferRelativeResize="0"/>
          <p:nvPr/>
        </p:nvPicPr>
        <p:blipFill rotWithShape="1">
          <a:blip r:embed="rId5">
            <a:alphaModFix/>
          </a:blip>
          <a:srcRect b="0" l="0" r="0" t="0"/>
          <a:stretch/>
        </p:blipFill>
        <p:spPr>
          <a:xfrm>
            <a:off x="4776969" y="3909823"/>
            <a:ext cx="432888" cy="346310"/>
          </a:xfrm>
          <a:prstGeom prst="rect">
            <a:avLst/>
          </a:prstGeom>
          <a:noFill/>
          <a:ln>
            <a:noFill/>
          </a:ln>
        </p:spPr>
      </p:pic>
      <p:pic>
        <p:nvPicPr>
          <p:cNvPr id="291" name="Google Shape;291;p15"/>
          <p:cNvPicPr preferRelativeResize="0"/>
          <p:nvPr/>
        </p:nvPicPr>
        <p:blipFill rotWithShape="1">
          <a:blip r:embed="rId6">
            <a:alphaModFix/>
          </a:blip>
          <a:srcRect b="11680" l="0" r="0" t="20264"/>
          <a:stretch/>
        </p:blipFill>
        <p:spPr>
          <a:xfrm>
            <a:off x="1902409" y="6727013"/>
            <a:ext cx="1969817" cy="740186"/>
          </a:xfrm>
          <a:prstGeom prst="rect">
            <a:avLst/>
          </a:prstGeom>
          <a:noFill/>
          <a:ln>
            <a:noFill/>
          </a:ln>
        </p:spPr>
      </p:pic>
      <p:pic>
        <p:nvPicPr>
          <p:cNvPr id="292" name="Google Shape;292;p15"/>
          <p:cNvPicPr preferRelativeResize="0"/>
          <p:nvPr/>
        </p:nvPicPr>
        <p:blipFill rotWithShape="1">
          <a:blip r:embed="rId7">
            <a:alphaModFix/>
          </a:blip>
          <a:srcRect b="10079" l="4851" r="5313" t="20936"/>
          <a:stretch/>
        </p:blipFill>
        <p:spPr>
          <a:xfrm>
            <a:off x="4049818" y="10835159"/>
            <a:ext cx="3992840" cy="913516"/>
          </a:xfrm>
          <a:prstGeom prst="rect">
            <a:avLst/>
          </a:prstGeom>
          <a:noFill/>
          <a:ln>
            <a:noFill/>
          </a:ln>
        </p:spPr>
      </p:pic>
      <p:sp>
        <p:nvSpPr>
          <p:cNvPr id="293" name="Google Shape;293;p15"/>
          <p:cNvSpPr txBox="1"/>
          <p:nvPr/>
        </p:nvSpPr>
        <p:spPr>
          <a:xfrm>
            <a:off x="4483936" y="568456"/>
            <a:ext cx="8138860" cy="914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000" u="none" cap="none" strike="noStrike">
                <a:solidFill>
                  <a:srgbClr val="0B2F3D"/>
                </a:solidFill>
                <a:latin typeface="Arial"/>
                <a:ea typeface="Arial"/>
                <a:cs typeface="Arial"/>
                <a:sym typeface="Arial"/>
              </a:rPr>
              <a:t>RNN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16"/>
          <p:cNvPicPr preferRelativeResize="0"/>
          <p:nvPr/>
        </p:nvPicPr>
        <p:blipFill rotWithShape="1">
          <a:blip r:embed="rId3">
            <a:alphaModFix/>
          </a:blip>
          <a:srcRect b="0" l="0" r="0" t="0"/>
          <a:stretch/>
        </p:blipFill>
        <p:spPr>
          <a:xfrm>
            <a:off x="15358722" y="663529"/>
            <a:ext cx="1900578" cy="824779"/>
          </a:xfrm>
          <a:prstGeom prst="rect">
            <a:avLst/>
          </a:prstGeom>
          <a:noFill/>
          <a:ln>
            <a:noFill/>
          </a:ln>
        </p:spPr>
      </p:pic>
      <p:pic>
        <p:nvPicPr>
          <p:cNvPr id="299" name="Google Shape;299;p16"/>
          <p:cNvPicPr preferRelativeResize="0"/>
          <p:nvPr/>
        </p:nvPicPr>
        <p:blipFill rotWithShape="1">
          <a:blip r:embed="rId4">
            <a:alphaModFix amt="5000"/>
          </a:blip>
          <a:srcRect b="0" l="0" r="0" t="0"/>
          <a:stretch/>
        </p:blipFill>
        <p:spPr>
          <a:xfrm>
            <a:off x="-190184" y="-8496"/>
            <a:ext cx="1618696" cy="1725354"/>
          </a:xfrm>
          <a:prstGeom prst="rect">
            <a:avLst/>
          </a:prstGeom>
          <a:noFill/>
          <a:ln>
            <a:noFill/>
          </a:ln>
        </p:spPr>
      </p:pic>
      <p:pic>
        <p:nvPicPr>
          <p:cNvPr id="300" name="Google Shape;300;p16"/>
          <p:cNvPicPr preferRelativeResize="0"/>
          <p:nvPr/>
        </p:nvPicPr>
        <p:blipFill rotWithShape="1">
          <a:blip r:embed="rId5">
            <a:alphaModFix/>
          </a:blip>
          <a:srcRect b="0" l="22" r="23" t="0"/>
          <a:stretch/>
        </p:blipFill>
        <p:spPr>
          <a:xfrm>
            <a:off x="1028700" y="1950861"/>
            <a:ext cx="7957538" cy="6328886"/>
          </a:xfrm>
          <a:prstGeom prst="rect">
            <a:avLst/>
          </a:prstGeom>
          <a:noFill/>
          <a:ln>
            <a:noFill/>
          </a:ln>
        </p:spPr>
      </p:pic>
      <p:pic>
        <p:nvPicPr>
          <p:cNvPr id="301" name="Google Shape;301;p16"/>
          <p:cNvPicPr preferRelativeResize="0"/>
          <p:nvPr/>
        </p:nvPicPr>
        <p:blipFill rotWithShape="1">
          <a:blip r:embed="rId6">
            <a:alphaModFix/>
          </a:blip>
          <a:srcRect b="0" l="0" r="0" t="0"/>
          <a:stretch/>
        </p:blipFill>
        <p:spPr>
          <a:xfrm>
            <a:off x="8986238" y="1716858"/>
            <a:ext cx="7512789" cy="7270961"/>
          </a:xfrm>
          <a:prstGeom prst="rect">
            <a:avLst/>
          </a:prstGeom>
          <a:noFill/>
          <a:ln>
            <a:noFill/>
          </a:ln>
        </p:spPr>
      </p:pic>
      <p:sp>
        <p:nvSpPr>
          <p:cNvPr id="302" name="Google Shape;302;p16"/>
          <p:cNvSpPr txBox="1"/>
          <p:nvPr/>
        </p:nvSpPr>
        <p:spPr>
          <a:xfrm>
            <a:off x="2101483" y="8715717"/>
            <a:ext cx="3518773" cy="815340"/>
          </a:xfrm>
          <a:prstGeom prst="rect">
            <a:avLst/>
          </a:prstGeom>
          <a:noFill/>
          <a:ln>
            <a:noFill/>
          </a:ln>
        </p:spPr>
        <p:txBody>
          <a:bodyPr anchorCtr="0" anchor="t" bIns="0" lIns="0" spcFirstLastPara="1" rIns="0" wrap="square" tIns="0">
            <a:spAutoFit/>
          </a:bodyPr>
          <a:lstStyle/>
          <a:p>
            <a:pPr indent="0" lvl="0" marL="0" marR="0" rtl="0" algn="just">
              <a:lnSpc>
                <a:spcPct val="139958"/>
              </a:lnSpc>
              <a:spcBef>
                <a:spcPts val="0"/>
              </a:spcBef>
              <a:spcAft>
                <a:spcPts val="0"/>
              </a:spcAft>
              <a:buNone/>
            </a:pPr>
            <a:r>
              <a:rPr b="0" i="0" lang="en-US" sz="2400" u="none" cap="none" strike="noStrike">
                <a:solidFill>
                  <a:srgbClr val="0B2F3D"/>
                </a:solidFill>
                <a:latin typeface="Arial"/>
                <a:ea typeface="Arial"/>
                <a:cs typeface="Arial"/>
                <a:sym typeface="Arial"/>
              </a:rPr>
              <a:t>train_accuracy = 98.53%</a:t>
            </a:r>
            <a:endParaRPr/>
          </a:p>
          <a:p>
            <a:pPr indent="0" lvl="0" marL="0" marR="0" rtl="0" algn="just">
              <a:lnSpc>
                <a:spcPct val="139958"/>
              </a:lnSpc>
              <a:spcBef>
                <a:spcPts val="0"/>
              </a:spcBef>
              <a:spcAft>
                <a:spcPts val="0"/>
              </a:spcAft>
              <a:buNone/>
            </a:pPr>
            <a:r>
              <a:rPr b="0" i="0" lang="en-US" sz="2400" u="none" cap="none" strike="noStrike">
                <a:solidFill>
                  <a:srgbClr val="0B2F3D"/>
                </a:solidFill>
                <a:latin typeface="Arial"/>
                <a:ea typeface="Arial"/>
                <a:cs typeface="Arial"/>
                <a:sym typeface="Arial"/>
              </a:rPr>
              <a:t>val_accuracy = 93.62%</a:t>
            </a:r>
            <a:endParaRPr/>
          </a:p>
        </p:txBody>
      </p:sp>
      <p:sp>
        <p:nvSpPr>
          <p:cNvPr id="303" name="Google Shape;303;p16"/>
          <p:cNvSpPr txBox="1"/>
          <p:nvPr/>
        </p:nvSpPr>
        <p:spPr>
          <a:xfrm>
            <a:off x="4483936" y="568456"/>
            <a:ext cx="8138860" cy="914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000" u="none" cap="none" strike="noStrike">
                <a:solidFill>
                  <a:srgbClr val="0B2F3D"/>
                </a:solidFill>
                <a:latin typeface="Arial"/>
                <a:ea typeface="Arial"/>
                <a:cs typeface="Arial"/>
                <a:sym typeface="Arial"/>
              </a:rPr>
              <a:t>RNN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17"/>
          <p:cNvPicPr preferRelativeResize="0"/>
          <p:nvPr/>
        </p:nvPicPr>
        <p:blipFill rotWithShape="1">
          <a:blip r:embed="rId3">
            <a:alphaModFix/>
          </a:blip>
          <a:srcRect b="0" l="0" r="0" t="0"/>
          <a:stretch/>
        </p:blipFill>
        <p:spPr>
          <a:xfrm>
            <a:off x="15358722" y="663529"/>
            <a:ext cx="1900578" cy="824779"/>
          </a:xfrm>
          <a:prstGeom prst="rect">
            <a:avLst/>
          </a:prstGeom>
          <a:noFill/>
          <a:ln>
            <a:noFill/>
          </a:ln>
        </p:spPr>
      </p:pic>
      <p:pic>
        <p:nvPicPr>
          <p:cNvPr id="309" name="Google Shape;309;p17"/>
          <p:cNvPicPr preferRelativeResize="0"/>
          <p:nvPr/>
        </p:nvPicPr>
        <p:blipFill rotWithShape="1">
          <a:blip r:embed="rId4">
            <a:alphaModFix amt="6999"/>
          </a:blip>
          <a:srcRect b="0" l="0" r="0" t="0"/>
          <a:stretch/>
        </p:blipFill>
        <p:spPr>
          <a:xfrm>
            <a:off x="8882756" y="1580801"/>
            <a:ext cx="7937264" cy="7677499"/>
          </a:xfrm>
          <a:prstGeom prst="rect">
            <a:avLst/>
          </a:prstGeom>
          <a:noFill/>
          <a:ln>
            <a:noFill/>
          </a:ln>
        </p:spPr>
      </p:pic>
      <p:pic>
        <p:nvPicPr>
          <p:cNvPr id="310" name="Google Shape;310;p17"/>
          <p:cNvPicPr preferRelativeResize="0"/>
          <p:nvPr/>
        </p:nvPicPr>
        <p:blipFill rotWithShape="1">
          <a:blip r:embed="rId5">
            <a:alphaModFix amt="5000"/>
          </a:blip>
          <a:srcRect b="0" l="0" r="0" t="0"/>
          <a:stretch/>
        </p:blipFill>
        <p:spPr>
          <a:xfrm>
            <a:off x="9370624" y="8176556"/>
            <a:ext cx="2837586" cy="3024558"/>
          </a:xfrm>
          <a:prstGeom prst="rect">
            <a:avLst/>
          </a:prstGeom>
          <a:noFill/>
          <a:ln>
            <a:noFill/>
          </a:ln>
        </p:spPr>
      </p:pic>
      <p:pic>
        <p:nvPicPr>
          <p:cNvPr id="311" name="Google Shape;311;p17"/>
          <p:cNvPicPr preferRelativeResize="0"/>
          <p:nvPr/>
        </p:nvPicPr>
        <p:blipFill rotWithShape="1">
          <a:blip r:embed="rId6">
            <a:alphaModFix/>
          </a:blip>
          <a:srcRect b="0" l="0" r="0" t="0"/>
          <a:stretch/>
        </p:blipFill>
        <p:spPr>
          <a:xfrm>
            <a:off x="11356647" y="2743713"/>
            <a:ext cx="3558503" cy="8737396"/>
          </a:xfrm>
          <a:prstGeom prst="rect">
            <a:avLst/>
          </a:prstGeom>
          <a:noFill/>
          <a:ln>
            <a:noFill/>
          </a:ln>
        </p:spPr>
      </p:pic>
      <p:pic>
        <p:nvPicPr>
          <p:cNvPr id="312" name="Google Shape;312;p17"/>
          <p:cNvPicPr preferRelativeResize="0"/>
          <p:nvPr/>
        </p:nvPicPr>
        <p:blipFill rotWithShape="1">
          <a:blip r:embed="rId7">
            <a:alphaModFix amt="5000"/>
          </a:blip>
          <a:srcRect b="0" l="0" r="0" t="0"/>
          <a:stretch/>
        </p:blipFill>
        <p:spPr>
          <a:xfrm>
            <a:off x="1728692" y="2743713"/>
            <a:ext cx="3630502" cy="3630502"/>
          </a:xfrm>
          <a:prstGeom prst="rect">
            <a:avLst/>
          </a:prstGeom>
          <a:noFill/>
          <a:ln>
            <a:noFill/>
          </a:ln>
        </p:spPr>
      </p:pic>
      <p:pic>
        <p:nvPicPr>
          <p:cNvPr id="313" name="Google Shape;313;p17"/>
          <p:cNvPicPr preferRelativeResize="0"/>
          <p:nvPr/>
        </p:nvPicPr>
        <p:blipFill rotWithShape="1">
          <a:blip r:embed="rId8">
            <a:alphaModFix amt="7999"/>
          </a:blip>
          <a:srcRect b="0" l="0" r="0" t="0"/>
          <a:stretch/>
        </p:blipFill>
        <p:spPr>
          <a:xfrm>
            <a:off x="1028700" y="4511206"/>
            <a:ext cx="2287222" cy="2287222"/>
          </a:xfrm>
          <a:prstGeom prst="rect">
            <a:avLst/>
          </a:prstGeom>
          <a:noFill/>
          <a:ln>
            <a:noFill/>
          </a:ln>
        </p:spPr>
      </p:pic>
      <p:sp>
        <p:nvSpPr>
          <p:cNvPr id="314" name="Google Shape;314;p17"/>
          <p:cNvSpPr txBox="1"/>
          <p:nvPr/>
        </p:nvSpPr>
        <p:spPr>
          <a:xfrm>
            <a:off x="1373773" y="388599"/>
            <a:ext cx="6795493" cy="93345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n-US" sz="7500" u="none" cap="none" strike="noStrike">
                <a:solidFill>
                  <a:srgbClr val="0B2F3D"/>
                </a:solidFill>
                <a:latin typeface="Arial"/>
                <a:ea typeface="Arial"/>
                <a:cs typeface="Arial"/>
                <a:sym typeface="Arial"/>
              </a:rPr>
              <a:t>Best Model</a:t>
            </a:r>
            <a:endParaRPr/>
          </a:p>
        </p:txBody>
      </p:sp>
      <p:sp>
        <p:nvSpPr>
          <p:cNvPr id="315" name="Google Shape;315;p17"/>
          <p:cNvSpPr txBox="1"/>
          <p:nvPr/>
        </p:nvSpPr>
        <p:spPr>
          <a:xfrm>
            <a:off x="1164029" y="1412107"/>
            <a:ext cx="7217204" cy="10375900"/>
          </a:xfrm>
          <a:prstGeom prst="rect">
            <a:avLst/>
          </a:prstGeom>
          <a:noFill/>
          <a:ln>
            <a:noFill/>
          </a:ln>
        </p:spPr>
        <p:txBody>
          <a:bodyPr anchorCtr="0" anchor="t" bIns="0" lIns="0" spcFirstLastPara="1" rIns="0" wrap="square" tIns="0">
            <a:spAutoFit/>
          </a:bodyPr>
          <a:lstStyle/>
          <a:p>
            <a:pPr indent="0" lvl="0" marL="0" marR="0" rtl="0" algn="l">
              <a:lnSpc>
                <a:spcPct val="160030"/>
              </a:lnSpc>
              <a:spcBef>
                <a:spcPts val="0"/>
              </a:spcBef>
              <a:spcAft>
                <a:spcPts val="0"/>
              </a:spcAft>
              <a:buNone/>
            </a:pPr>
            <a:r>
              <a:rPr b="0" i="0" lang="en-US" sz="1999" u="none" cap="none" strike="noStrike">
                <a:solidFill>
                  <a:srgbClr val="727272"/>
                </a:solidFill>
                <a:latin typeface="Arial"/>
                <a:ea typeface="Arial"/>
                <a:cs typeface="Arial"/>
                <a:sym typeface="Arial"/>
              </a:rPr>
              <a:t>We used three different types of model for our problem: KNN, ANN and RNN. </a:t>
            </a:r>
            <a:endParaRPr/>
          </a:p>
          <a:p>
            <a:pPr indent="0" lvl="0" marL="0" marR="0" rtl="0" algn="l">
              <a:lnSpc>
                <a:spcPct val="160030"/>
              </a:lnSpc>
              <a:spcBef>
                <a:spcPts val="0"/>
              </a:spcBef>
              <a:spcAft>
                <a:spcPts val="0"/>
              </a:spcAft>
              <a:buNone/>
            </a:pPr>
            <a:r>
              <a:rPr b="0" i="0" lang="en-US" sz="1999" u="none" cap="none" strike="noStrike">
                <a:solidFill>
                  <a:srgbClr val="727272"/>
                </a:solidFill>
                <a:latin typeface="Arial"/>
                <a:ea typeface="Arial"/>
                <a:cs typeface="Arial"/>
                <a:sym typeface="Arial"/>
              </a:rPr>
              <a:t>Out of these three model ANN performs best in terms of accuracy with which it classifies the different classes.</a:t>
            </a:r>
            <a:endParaRPr/>
          </a:p>
          <a:p>
            <a:pPr indent="0" lvl="0" marL="0" marR="0" rtl="0" algn="l">
              <a:lnSpc>
                <a:spcPct val="160030"/>
              </a:lnSpc>
              <a:spcBef>
                <a:spcPts val="0"/>
              </a:spcBef>
              <a:spcAft>
                <a:spcPts val="0"/>
              </a:spcAft>
              <a:buNone/>
            </a:pPr>
            <a:r>
              <a:t/>
            </a:r>
            <a:endParaRPr b="0" i="0" sz="1999" u="none" cap="none" strike="noStrike">
              <a:solidFill>
                <a:srgbClr val="727272"/>
              </a:solidFill>
              <a:latin typeface="Arial"/>
              <a:ea typeface="Arial"/>
              <a:cs typeface="Arial"/>
              <a:sym typeface="Arial"/>
            </a:endParaRPr>
          </a:p>
          <a:p>
            <a:pPr indent="0" lvl="0" marL="0" marR="0" rtl="0" algn="l">
              <a:lnSpc>
                <a:spcPct val="160030"/>
              </a:lnSpc>
              <a:spcBef>
                <a:spcPts val="0"/>
              </a:spcBef>
              <a:spcAft>
                <a:spcPts val="0"/>
              </a:spcAft>
              <a:buNone/>
            </a:pPr>
            <a:r>
              <a:rPr b="0" i="0" lang="en-US" sz="1999" u="none" cap="none" strike="noStrike">
                <a:solidFill>
                  <a:srgbClr val="727272"/>
                </a:solidFill>
                <a:latin typeface="Arial"/>
                <a:ea typeface="Arial"/>
                <a:cs typeface="Arial"/>
                <a:sym typeface="Arial"/>
              </a:rPr>
              <a:t>KNN model has some limitation and performs best according to the limitations with which it can classify.</a:t>
            </a:r>
            <a:endParaRPr/>
          </a:p>
          <a:p>
            <a:pPr indent="0" lvl="0" marL="0" marR="0" rtl="0" algn="l">
              <a:lnSpc>
                <a:spcPct val="160030"/>
              </a:lnSpc>
              <a:spcBef>
                <a:spcPts val="0"/>
              </a:spcBef>
              <a:spcAft>
                <a:spcPts val="0"/>
              </a:spcAft>
              <a:buNone/>
            </a:pPr>
            <a:r>
              <a:t/>
            </a:r>
            <a:endParaRPr b="0" i="0" sz="1999" u="none" cap="none" strike="noStrike">
              <a:solidFill>
                <a:srgbClr val="727272"/>
              </a:solidFill>
              <a:latin typeface="Arial"/>
              <a:ea typeface="Arial"/>
              <a:cs typeface="Arial"/>
              <a:sym typeface="Arial"/>
            </a:endParaRPr>
          </a:p>
          <a:p>
            <a:pPr indent="0" lvl="0" marL="0" marR="0" rtl="0" algn="l">
              <a:lnSpc>
                <a:spcPct val="160030"/>
              </a:lnSpc>
              <a:spcBef>
                <a:spcPts val="0"/>
              </a:spcBef>
              <a:spcAft>
                <a:spcPts val="0"/>
              </a:spcAft>
              <a:buNone/>
            </a:pPr>
            <a:r>
              <a:rPr b="0" i="0" lang="en-US" sz="1999" u="none" cap="none" strike="noStrike">
                <a:solidFill>
                  <a:srgbClr val="727272"/>
                </a:solidFill>
                <a:latin typeface="Arial"/>
                <a:ea typeface="Arial"/>
                <a:cs typeface="Arial"/>
                <a:sym typeface="Arial"/>
              </a:rPr>
              <a:t>Our ANN and RNN model are exactly the same having one different layer in RNN which is LSTM layer, now adding this layer actually decreases our accuracy because LSTM layer is used to learns long-term dependencies between time steps in time series and sequence data. Here our poses used are independent of other poses. No pose is in the sequence to reach the other pose all poses are individual poses. So using LSTM layer or RNN model is going to be of no benefit and it will increase the complexity of the model hence reducing the accuracy.</a:t>
            </a:r>
            <a:endParaRPr/>
          </a:p>
          <a:p>
            <a:pPr indent="0" lvl="0" marL="0" marR="0" rtl="0" algn="l">
              <a:lnSpc>
                <a:spcPct val="160030"/>
              </a:lnSpc>
              <a:spcBef>
                <a:spcPts val="0"/>
              </a:spcBef>
              <a:spcAft>
                <a:spcPts val="0"/>
              </a:spcAft>
              <a:buNone/>
            </a:pPr>
            <a:r>
              <a:t/>
            </a:r>
            <a:endParaRPr b="0" i="0" sz="1999" u="none" cap="none" strike="noStrike">
              <a:solidFill>
                <a:srgbClr val="727272"/>
              </a:solidFill>
              <a:latin typeface="Arial"/>
              <a:ea typeface="Arial"/>
              <a:cs typeface="Arial"/>
              <a:sym typeface="Arial"/>
            </a:endParaRPr>
          </a:p>
          <a:p>
            <a:pPr indent="0" lvl="0" marL="0" marR="0" rtl="0" algn="l">
              <a:lnSpc>
                <a:spcPct val="160030"/>
              </a:lnSpc>
              <a:spcBef>
                <a:spcPts val="0"/>
              </a:spcBef>
              <a:spcAft>
                <a:spcPts val="0"/>
              </a:spcAft>
              <a:buNone/>
            </a:pPr>
            <a:r>
              <a:rPr b="0" i="0" lang="en-US" sz="1999" u="none" cap="none" strike="noStrike">
                <a:solidFill>
                  <a:srgbClr val="727272"/>
                </a:solidFill>
                <a:latin typeface="Arial"/>
                <a:ea typeface="Arial"/>
                <a:cs typeface="Arial"/>
                <a:sym typeface="Arial"/>
              </a:rPr>
              <a:t>So the model we are going to use for best results from different feature vector is ANN.</a:t>
            </a:r>
            <a:endParaRPr/>
          </a:p>
          <a:p>
            <a:pPr indent="0" lvl="0" marL="0" marR="0" rtl="0" algn="l">
              <a:lnSpc>
                <a:spcPct val="160030"/>
              </a:lnSpc>
              <a:spcBef>
                <a:spcPts val="0"/>
              </a:spcBef>
              <a:spcAft>
                <a:spcPts val="0"/>
              </a:spcAft>
              <a:buNone/>
            </a:pPr>
            <a:r>
              <a:t/>
            </a:r>
            <a:endParaRPr b="0" i="0" sz="1999" u="none" cap="none" strike="noStrike">
              <a:solidFill>
                <a:srgbClr val="727272"/>
              </a:solidFill>
              <a:latin typeface="Arial"/>
              <a:ea typeface="Arial"/>
              <a:cs typeface="Arial"/>
              <a:sym typeface="Arial"/>
            </a:endParaRPr>
          </a:p>
          <a:p>
            <a:pPr indent="0" lvl="0" marL="0" marR="0" rtl="0" algn="l">
              <a:lnSpc>
                <a:spcPct val="160030"/>
              </a:lnSpc>
              <a:spcBef>
                <a:spcPts val="0"/>
              </a:spcBef>
              <a:spcAft>
                <a:spcPts val="0"/>
              </a:spcAft>
              <a:buNone/>
            </a:pPr>
            <a:r>
              <a:rPr b="0" i="0" lang="en-US" sz="1999" u="none" cap="none" strike="noStrike">
                <a:solidFill>
                  <a:srgbClr val="727272"/>
                </a:solidFill>
                <a:latin typeface="Arial"/>
                <a:ea typeface="Arial"/>
                <a:cs typeface="Arial"/>
                <a:sym typeface="Arial"/>
              </a:rPr>
              <a:t> </a:t>
            </a:r>
            <a:endParaRPr/>
          </a:p>
          <a:p>
            <a:pPr indent="0" lvl="0" marL="0" marR="0" rtl="0" algn="l">
              <a:lnSpc>
                <a:spcPct val="160030"/>
              </a:lnSpc>
              <a:spcBef>
                <a:spcPts val="0"/>
              </a:spcBef>
              <a:spcAft>
                <a:spcPts val="0"/>
              </a:spcAft>
              <a:buNone/>
            </a:pPr>
            <a:r>
              <a:t/>
            </a:r>
            <a:endParaRPr b="0" i="0" sz="1999" u="none" cap="none" strike="noStrike">
              <a:solidFill>
                <a:srgbClr val="727272"/>
              </a:solidFill>
              <a:latin typeface="Arial"/>
              <a:ea typeface="Arial"/>
              <a:cs typeface="Arial"/>
              <a:sym typeface="Arial"/>
            </a:endParaRPr>
          </a:p>
          <a:p>
            <a:pPr indent="0" lvl="0" marL="0" marR="0" rtl="0" algn="l">
              <a:lnSpc>
                <a:spcPct val="160030"/>
              </a:lnSpc>
              <a:spcBef>
                <a:spcPts val="0"/>
              </a:spcBef>
              <a:spcAft>
                <a:spcPts val="0"/>
              </a:spcAft>
              <a:buNone/>
            </a:pPr>
            <a:r>
              <a:t/>
            </a:r>
            <a:endParaRPr b="0" i="0" sz="1999" u="none" cap="none" strike="noStrike">
              <a:solidFill>
                <a:srgbClr val="727272"/>
              </a:solidFill>
              <a:latin typeface="Arial"/>
              <a:ea typeface="Arial"/>
              <a:cs typeface="Arial"/>
              <a:sym typeface="Arial"/>
            </a:endParaRPr>
          </a:p>
          <a:p>
            <a:pPr indent="0" lvl="0" marL="0" marR="0" rtl="0" algn="l">
              <a:lnSpc>
                <a:spcPct val="160030"/>
              </a:lnSpc>
              <a:spcBef>
                <a:spcPts val="0"/>
              </a:spcBef>
              <a:spcAft>
                <a:spcPts val="0"/>
              </a:spcAft>
              <a:buNone/>
            </a:pPr>
            <a:r>
              <a:t/>
            </a:r>
            <a:endParaRPr b="0" i="0" sz="1999" u="none" cap="none" strike="noStrike">
              <a:solidFill>
                <a:srgbClr val="72727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18"/>
          <p:cNvPicPr preferRelativeResize="0"/>
          <p:nvPr/>
        </p:nvPicPr>
        <p:blipFill rotWithShape="1">
          <a:blip r:embed="rId3">
            <a:alphaModFix/>
          </a:blip>
          <a:srcRect b="0" l="0" r="0" t="0"/>
          <a:stretch/>
        </p:blipFill>
        <p:spPr>
          <a:xfrm>
            <a:off x="15358722" y="663529"/>
            <a:ext cx="1900578" cy="824779"/>
          </a:xfrm>
          <a:prstGeom prst="rect">
            <a:avLst/>
          </a:prstGeom>
          <a:noFill/>
          <a:ln>
            <a:noFill/>
          </a:ln>
        </p:spPr>
      </p:pic>
      <p:pic>
        <p:nvPicPr>
          <p:cNvPr id="321" name="Google Shape;321;p18"/>
          <p:cNvPicPr preferRelativeResize="0"/>
          <p:nvPr/>
        </p:nvPicPr>
        <p:blipFill rotWithShape="1">
          <a:blip r:embed="rId4">
            <a:alphaModFix amt="5000"/>
          </a:blip>
          <a:srcRect b="0" l="0" r="0" t="0"/>
          <a:stretch/>
        </p:blipFill>
        <p:spPr>
          <a:xfrm>
            <a:off x="-190184" y="-8496"/>
            <a:ext cx="1218884" cy="1299198"/>
          </a:xfrm>
          <a:prstGeom prst="rect">
            <a:avLst/>
          </a:prstGeom>
          <a:noFill/>
          <a:ln>
            <a:noFill/>
          </a:ln>
        </p:spPr>
      </p:pic>
      <p:graphicFrame>
        <p:nvGraphicFramePr>
          <p:cNvPr id="322" name="Google Shape;322;p18"/>
          <p:cNvGraphicFramePr/>
          <p:nvPr/>
        </p:nvGraphicFramePr>
        <p:xfrm>
          <a:off x="1778790" y="2999331"/>
          <a:ext cx="3000000" cy="3000000"/>
        </p:xfrm>
        <a:graphic>
          <a:graphicData uri="http://schemas.openxmlformats.org/drawingml/2006/table">
            <a:tbl>
              <a:tblPr>
                <a:noFill/>
                <a:tableStyleId>{392CE52F-F22E-4B84-9722-72B59E9FB467}</a:tableStyleId>
              </a:tblPr>
              <a:tblGrid>
                <a:gridCol w="4643050"/>
                <a:gridCol w="2856550"/>
                <a:gridCol w="2437150"/>
                <a:gridCol w="2268625"/>
                <a:gridCol w="2324800"/>
              </a:tblGrid>
              <a:tr h="911225">
                <a:tc>
                  <a:txBody>
                    <a:bodyPr/>
                    <a:lstStyle/>
                    <a:p>
                      <a:pPr indent="0" lvl="0" marL="0" marR="0" rtl="0" algn="ctr">
                        <a:lnSpc>
                          <a:spcPct val="140010"/>
                        </a:lnSpc>
                        <a:spcBef>
                          <a:spcPts val="0"/>
                        </a:spcBef>
                        <a:spcAft>
                          <a:spcPts val="0"/>
                        </a:spcAft>
                        <a:buNone/>
                      </a:pPr>
                      <a:r>
                        <a:rPr b="1" lang="en-US" sz="1942" u="none" cap="none" strike="noStrike">
                          <a:solidFill>
                            <a:srgbClr val="000000"/>
                          </a:solidFill>
                          <a:latin typeface="Poppins"/>
                          <a:ea typeface="Poppins"/>
                          <a:cs typeface="Poppins"/>
                          <a:sym typeface="Poppins"/>
                        </a:rPr>
                        <a:t>Feature vectors used</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b="1" lang="en-US" sz="1942" u="none" cap="none" strike="noStrike">
                          <a:solidFill>
                            <a:srgbClr val="000000"/>
                          </a:solidFill>
                          <a:latin typeface="Poppins"/>
                          <a:ea typeface="Poppins"/>
                          <a:cs typeface="Poppins"/>
                          <a:sym typeface="Poppins"/>
                        </a:rPr>
                        <a:t>test_accuracy</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b="1" lang="en-US" sz="1942" u="none" cap="none" strike="noStrike">
                          <a:solidFill>
                            <a:srgbClr val="000000"/>
                          </a:solidFill>
                          <a:latin typeface="Poppins"/>
                          <a:ea typeface="Poppins"/>
                          <a:cs typeface="Poppins"/>
                          <a:sym typeface="Poppins"/>
                        </a:rPr>
                        <a:t>f1_score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b="1" lang="en-US" sz="1942" u="none" cap="none" strike="noStrike">
                          <a:solidFill>
                            <a:srgbClr val="000000"/>
                          </a:solidFill>
                          <a:latin typeface="Poppins"/>
                          <a:ea typeface="Poppins"/>
                          <a:cs typeface="Poppins"/>
                          <a:sym typeface="Poppins"/>
                        </a:rPr>
                        <a:t>precision</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b="1" lang="en-US" sz="1942" u="none" cap="none" strike="noStrike">
                          <a:solidFill>
                            <a:srgbClr val="000000"/>
                          </a:solidFill>
                          <a:latin typeface="Poppins"/>
                          <a:ea typeface="Poppins"/>
                          <a:cs typeface="Poppins"/>
                          <a:sym typeface="Poppins"/>
                        </a:rPr>
                        <a:t>recall</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911225">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33 keypoints</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95.74</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95.75</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95.90</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95.74</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911225">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Angles</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92.28</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92.38</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92.74</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92.28</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911225">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Reduced (23) keypoints</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93.88</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93.84</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94.06</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93.88</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911225">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Angles  + 33 keypoints</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92.02</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92.13</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92.49</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92.02</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911225">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33 Normalised keypoints</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94.14</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94.14</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94.2</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None/>
                      </a:pPr>
                      <a:r>
                        <a:rPr lang="en-US" sz="1942" u="none" cap="none" strike="noStrike">
                          <a:solidFill>
                            <a:srgbClr val="000000"/>
                          </a:solidFill>
                          <a:latin typeface="Poppins"/>
                          <a:ea typeface="Poppins"/>
                          <a:cs typeface="Poppins"/>
                          <a:sym typeface="Poppins"/>
                        </a:rPr>
                        <a:t>94.14</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
        <p:nvSpPr>
          <p:cNvPr id="323" name="Google Shape;323;p18"/>
          <p:cNvSpPr txBox="1"/>
          <p:nvPr/>
        </p:nvSpPr>
        <p:spPr>
          <a:xfrm>
            <a:off x="3019091" y="650628"/>
            <a:ext cx="11045322" cy="1466121"/>
          </a:xfrm>
          <a:prstGeom prst="rect">
            <a:avLst/>
          </a:prstGeom>
          <a:noFill/>
          <a:ln>
            <a:noFill/>
          </a:ln>
        </p:spPr>
        <p:txBody>
          <a:bodyPr anchorCtr="0" anchor="t" bIns="0" lIns="0" spcFirstLastPara="1" rIns="0" wrap="square" tIns="0">
            <a:spAutoFit/>
          </a:bodyPr>
          <a:lstStyle/>
          <a:p>
            <a:pPr indent="0" lvl="0" marL="0" marR="0" rtl="0" algn="ctr">
              <a:lnSpc>
                <a:spcPct val="120004"/>
              </a:lnSpc>
              <a:spcBef>
                <a:spcPts val="0"/>
              </a:spcBef>
              <a:spcAft>
                <a:spcPts val="0"/>
              </a:spcAft>
              <a:buNone/>
            </a:pPr>
            <a:r>
              <a:rPr b="0" i="0" lang="en-US" sz="4869" u="none" cap="none" strike="noStrike">
                <a:solidFill>
                  <a:srgbClr val="0B2F3D"/>
                </a:solidFill>
                <a:latin typeface="Arial"/>
                <a:ea typeface="Arial"/>
                <a:cs typeface="Arial"/>
                <a:sym typeface="Arial"/>
              </a:rPr>
              <a:t>Results obtained on training ANN on different feature vectors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19"/>
          <p:cNvPicPr preferRelativeResize="0"/>
          <p:nvPr/>
        </p:nvPicPr>
        <p:blipFill rotWithShape="1">
          <a:blip r:embed="rId3">
            <a:alphaModFix/>
          </a:blip>
          <a:srcRect b="0" l="0" r="0" t="0"/>
          <a:stretch/>
        </p:blipFill>
        <p:spPr>
          <a:xfrm>
            <a:off x="15358722" y="663529"/>
            <a:ext cx="1900578" cy="824779"/>
          </a:xfrm>
          <a:prstGeom prst="rect">
            <a:avLst/>
          </a:prstGeom>
          <a:noFill/>
          <a:ln>
            <a:noFill/>
          </a:ln>
        </p:spPr>
      </p:pic>
      <p:pic>
        <p:nvPicPr>
          <p:cNvPr id="329" name="Google Shape;329;p19"/>
          <p:cNvPicPr preferRelativeResize="0"/>
          <p:nvPr/>
        </p:nvPicPr>
        <p:blipFill rotWithShape="1">
          <a:blip r:embed="rId4">
            <a:alphaModFix amt="5000"/>
          </a:blip>
          <a:srcRect b="0" l="0" r="0" t="0"/>
          <a:stretch/>
        </p:blipFill>
        <p:spPr>
          <a:xfrm>
            <a:off x="0" y="0"/>
            <a:ext cx="2837586" cy="3024558"/>
          </a:xfrm>
          <a:prstGeom prst="rect">
            <a:avLst/>
          </a:prstGeom>
          <a:noFill/>
          <a:ln>
            <a:noFill/>
          </a:ln>
        </p:spPr>
      </p:pic>
      <p:sp>
        <p:nvSpPr>
          <p:cNvPr id="330" name="Google Shape;330;p19"/>
          <p:cNvSpPr txBox="1"/>
          <p:nvPr/>
        </p:nvSpPr>
        <p:spPr>
          <a:xfrm>
            <a:off x="5206656" y="1012011"/>
            <a:ext cx="7870302" cy="1395982"/>
          </a:xfrm>
          <a:prstGeom prst="rect">
            <a:avLst/>
          </a:prstGeom>
          <a:noFill/>
          <a:ln>
            <a:noFill/>
          </a:ln>
        </p:spPr>
        <p:txBody>
          <a:bodyPr anchorCtr="0" anchor="t" bIns="0" lIns="0" spcFirstLastPara="1" rIns="0" wrap="square" tIns="0">
            <a:spAutoFit/>
          </a:bodyPr>
          <a:lstStyle/>
          <a:p>
            <a:pPr indent="0" lvl="0" marL="0" marR="0" rtl="0" algn="ctr">
              <a:lnSpc>
                <a:spcPct val="89998"/>
              </a:lnSpc>
              <a:spcBef>
                <a:spcPts val="0"/>
              </a:spcBef>
              <a:spcAft>
                <a:spcPts val="0"/>
              </a:spcAft>
              <a:buNone/>
            </a:pPr>
            <a:r>
              <a:rPr b="0" i="0" lang="en-US" sz="5889" u="none" cap="none" strike="noStrike">
                <a:solidFill>
                  <a:srgbClr val="0B2F3D"/>
                </a:solidFill>
                <a:latin typeface="Arial"/>
                <a:ea typeface="Arial"/>
                <a:cs typeface="Arial"/>
                <a:sym typeface="Arial"/>
              </a:rPr>
              <a:t>Conclusion based on results obtained</a:t>
            </a:r>
            <a:endParaRPr/>
          </a:p>
        </p:txBody>
      </p:sp>
      <p:grpSp>
        <p:nvGrpSpPr>
          <p:cNvPr id="331" name="Google Shape;331;p19"/>
          <p:cNvGrpSpPr/>
          <p:nvPr/>
        </p:nvGrpSpPr>
        <p:grpSpPr>
          <a:xfrm>
            <a:off x="1771135" y="3587598"/>
            <a:ext cx="14885100" cy="5433484"/>
            <a:chOff x="0" y="0"/>
            <a:chExt cx="3920355" cy="1431041"/>
          </a:xfrm>
        </p:grpSpPr>
        <p:sp>
          <p:nvSpPr>
            <p:cNvPr id="332" name="Google Shape;332;p19"/>
            <p:cNvSpPr/>
            <p:nvPr/>
          </p:nvSpPr>
          <p:spPr>
            <a:xfrm>
              <a:off x="0" y="0"/>
              <a:ext cx="3920355" cy="1431041"/>
            </a:xfrm>
            <a:custGeom>
              <a:rect b="b" l="l" r="r" t="t"/>
              <a:pathLst>
                <a:path extrusionOk="0" h="1431041" w="3920355">
                  <a:moveTo>
                    <a:pt x="26526" y="0"/>
                  </a:moveTo>
                  <a:lnTo>
                    <a:pt x="3893829" y="0"/>
                  </a:lnTo>
                  <a:cubicBezTo>
                    <a:pt x="3908478" y="0"/>
                    <a:pt x="3920355" y="11876"/>
                    <a:pt x="3920355" y="26526"/>
                  </a:cubicBezTo>
                  <a:lnTo>
                    <a:pt x="3920355" y="1404515"/>
                  </a:lnTo>
                  <a:cubicBezTo>
                    <a:pt x="3920355" y="1419165"/>
                    <a:pt x="3908478" y="1431041"/>
                    <a:pt x="3893829" y="1431041"/>
                  </a:cubicBezTo>
                  <a:lnTo>
                    <a:pt x="26526" y="1431041"/>
                  </a:lnTo>
                  <a:cubicBezTo>
                    <a:pt x="11876" y="1431041"/>
                    <a:pt x="0" y="1419165"/>
                    <a:pt x="0" y="1404515"/>
                  </a:cubicBezTo>
                  <a:lnTo>
                    <a:pt x="0" y="26526"/>
                  </a:lnTo>
                  <a:cubicBezTo>
                    <a:pt x="0" y="11876"/>
                    <a:pt x="11876" y="0"/>
                    <a:pt x="26526" y="0"/>
                  </a:cubicBezTo>
                  <a:close/>
                </a:path>
              </a:pathLst>
            </a:custGeom>
            <a:solidFill>
              <a:srgbClr val="0B2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txBox="1"/>
            <p:nvPr/>
          </p:nvSpPr>
          <p:spPr>
            <a:xfrm>
              <a:off x="0" y="28575"/>
              <a:ext cx="812800" cy="784225"/>
            </a:xfrm>
            <a:prstGeom prst="rect">
              <a:avLst/>
            </a:prstGeom>
            <a:noFill/>
            <a:ln>
              <a:noFill/>
            </a:ln>
          </p:spPr>
          <p:txBody>
            <a:bodyPr anchorCtr="0" anchor="ctr" bIns="50800" lIns="50800" spcFirstLastPara="1" rIns="50800" wrap="square" tIns="50800">
              <a:noAutofit/>
            </a:bodyPr>
            <a:lstStyle/>
            <a:p>
              <a:pPr indent="0" lvl="0" marL="0" marR="0" rtl="0" algn="ctr">
                <a:lnSpc>
                  <a:spcPct val="92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4" name="Google Shape;334;p19"/>
          <p:cNvGrpSpPr/>
          <p:nvPr/>
        </p:nvGrpSpPr>
        <p:grpSpPr>
          <a:xfrm>
            <a:off x="5878981" y="3210508"/>
            <a:ext cx="6329372" cy="754178"/>
            <a:chOff x="0" y="-361"/>
            <a:chExt cx="3782379" cy="450690"/>
          </a:xfrm>
        </p:grpSpPr>
        <p:sp>
          <p:nvSpPr>
            <p:cNvPr id="335" name="Google Shape;335;p19"/>
            <p:cNvSpPr/>
            <p:nvPr/>
          </p:nvSpPr>
          <p:spPr>
            <a:xfrm>
              <a:off x="203200" y="-361"/>
              <a:ext cx="3579179" cy="450690"/>
            </a:xfrm>
            <a:custGeom>
              <a:rect b="b" l="l" r="r" t="t"/>
              <a:pathLst>
                <a:path extrusionOk="0" h="450690" w="3579179">
                  <a:moveTo>
                    <a:pt x="3579179" y="361"/>
                  </a:moveTo>
                  <a:cubicBezTo>
                    <a:pt x="3498560" y="0"/>
                    <a:pt x="3423910" y="42803"/>
                    <a:pt x="3383497" y="112562"/>
                  </a:cubicBezTo>
                  <a:cubicBezTo>
                    <a:pt x="3343082" y="182320"/>
                    <a:pt x="3343082" y="268371"/>
                    <a:pt x="3383497" y="338129"/>
                  </a:cubicBezTo>
                  <a:cubicBezTo>
                    <a:pt x="3423910" y="407888"/>
                    <a:pt x="3498560" y="450690"/>
                    <a:pt x="3579179" y="450330"/>
                  </a:cubicBezTo>
                  <a:lnTo>
                    <a:pt x="0" y="450330"/>
                  </a:lnTo>
                  <a:cubicBezTo>
                    <a:pt x="80619" y="450690"/>
                    <a:pt x="155269" y="407888"/>
                    <a:pt x="195682" y="338129"/>
                  </a:cubicBezTo>
                  <a:cubicBezTo>
                    <a:pt x="236096" y="268371"/>
                    <a:pt x="236096" y="182320"/>
                    <a:pt x="195682" y="112562"/>
                  </a:cubicBezTo>
                  <a:cubicBezTo>
                    <a:pt x="155269" y="42803"/>
                    <a:pt x="80619" y="0"/>
                    <a:pt x="0" y="361"/>
                  </a:cubicBezTo>
                  <a:close/>
                </a:path>
              </a:pathLst>
            </a:custGeom>
            <a:solidFill>
              <a:srgbClr val="ED8C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txBox="1"/>
            <p:nvPr/>
          </p:nvSpPr>
          <p:spPr>
            <a:xfrm>
              <a:off x="0" y="19050"/>
              <a:ext cx="812800" cy="387350"/>
            </a:xfrm>
            <a:prstGeom prst="rect">
              <a:avLst/>
            </a:prstGeom>
            <a:noFill/>
            <a:ln>
              <a:noFill/>
            </a:ln>
          </p:spPr>
          <p:txBody>
            <a:bodyPr anchorCtr="0" anchor="ctr" bIns="50800" lIns="50800" spcFirstLastPara="1" rIns="50800" wrap="square" tIns="50800">
              <a:noAutofit/>
            </a:bodyPr>
            <a:lstStyle/>
            <a:p>
              <a:pPr indent="0" lvl="0" marL="0" marR="0" rtl="0" algn="ctr">
                <a:lnSpc>
                  <a:spcPct val="10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7" name="Google Shape;337;p19"/>
          <p:cNvSpPr txBox="1"/>
          <p:nvPr/>
        </p:nvSpPr>
        <p:spPr>
          <a:xfrm>
            <a:off x="2161815" y="4199315"/>
            <a:ext cx="14103600" cy="5046900"/>
          </a:xfrm>
          <a:prstGeom prst="rect">
            <a:avLst/>
          </a:prstGeom>
          <a:noFill/>
          <a:ln>
            <a:noFill/>
          </a:ln>
        </p:spPr>
        <p:txBody>
          <a:bodyPr anchorCtr="0" anchor="t" bIns="0" lIns="0" spcFirstLastPara="1" rIns="0" wrap="square" tIns="0">
            <a:spAutoFit/>
          </a:bodyPr>
          <a:lstStyle/>
          <a:p>
            <a:pPr indent="0" lvl="0" marL="0" marR="0" rtl="0" algn="ctr">
              <a:lnSpc>
                <a:spcPct val="120009"/>
              </a:lnSpc>
              <a:spcBef>
                <a:spcPts val="0"/>
              </a:spcBef>
              <a:spcAft>
                <a:spcPts val="0"/>
              </a:spcAft>
              <a:buNone/>
            </a:pPr>
            <a:r>
              <a:rPr b="0" i="0" lang="en-US" sz="2129" u="none" cap="none" strike="noStrike">
                <a:solidFill>
                  <a:srgbClr val="FFFFFF"/>
                </a:solidFill>
                <a:latin typeface="Arial"/>
                <a:ea typeface="Arial"/>
                <a:cs typeface="Arial"/>
                <a:sym typeface="Arial"/>
              </a:rPr>
              <a:t>33 Keypoints feature vector and normalized &amp; Relative feature vector almost give the same result. This means that m</a:t>
            </a:r>
            <a:r>
              <a:rPr lang="en-US" sz="2129">
                <a:solidFill>
                  <a:srgbClr val="FFFFFF"/>
                </a:solidFill>
              </a:rPr>
              <a:t>edi</a:t>
            </a:r>
            <a:r>
              <a:rPr b="0" i="0" lang="en-US" sz="2129" u="none" cap="none" strike="noStrike">
                <a:solidFill>
                  <a:srgbClr val="FFFFFF"/>
                </a:solidFill>
                <a:latin typeface="Arial"/>
                <a:ea typeface="Arial"/>
                <a:cs typeface="Arial"/>
                <a:sym typeface="Arial"/>
              </a:rPr>
              <a:t>apipe model is extracting keypoints from the given dataset quiet effectively and normalizing, finding relative position of keypoints will not provide much of a difference in the results.</a:t>
            </a:r>
            <a:endParaRPr/>
          </a:p>
          <a:p>
            <a:pPr indent="0" lvl="0" marL="0" marR="0" rtl="0" algn="ctr">
              <a:lnSpc>
                <a:spcPct val="120009"/>
              </a:lnSpc>
              <a:spcBef>
                <a:spcPts val="0"/>
              </a:spcBef>
              <a:spcAft>
                <a:spcPts val="0"/>
              </a:spcAft>
              <a:buNone/>
            </a:pPr>
            <a:r>
              <a:t/>
            </a:r>
            <a:endParaRPr b="0" i="0" sz="2129" u="none" cap="none" strike="noStrike">
              <a:solidFill>
                <a:srgbClr val="FFFFFF"/>
              </a:solidFill>
              <a:latin typeface="Arial"/>
              <a:ea typeface="Arial"/>
              <a:cs typeface="Arial"/>
              <a:sym typeface="Arial"/>
            </a:endParaRPr>
          </a:p>
          <a:p>
            <a:pPr indent="0" lvl="0" marL="0" marR="0" rtl="0" algn="ctr">
              <a:lnSpc>
                <a:spcPct val="120009"/>
              </a:lnSpc>
              <a:spcBef>
                <a:spcPts val="0"/>
              </a:spcBef>
              <a:spcAft>
                <a:spcPts val="0"/>
              </a:spcAft>
              <a:buNone/>
            </a:pPr>
            <a:r>
              <a:rPr b="0" i="0" lang="en-US" sz="2129" u="none" cap="none" strike="noStrike">
                <a:solidFill>
                  <a:srgbClr val="FFFFFF"/>
                </a:solidFill>
                <a:latin typeface="Arial"/>
                <a:ea typeface="Arial"/>
                <a:cs typeface="Arial"/>
                <a:sym typeface="Arial"/>
              </a:rPr>
              <a:t>Angle of major joints feature vector shows less accuracy because if the </a:t>
            </a:r>
            <a:r>
              <a:rPr lang="en-US" sz="2129">
                <a:solidFill>
                  <a:schemeClr val="lt1"/>
                </a:solidFill>
              </a:rPr>
              <a:t>mediapipe </a:t>
            </a:r>
            <a:r>
              <a:rPr b="0" i="0" lang="en-US" sz="2129" u="none" cap="none" strike="noStrike">
                <a:solidFill>
                  <a:srgbClr val="FFFFFF"/>
                </a:solidFill>
                <a:latin typeface="Arial"/>
                <a:ea typeface="Arial"/>
                <a:cs typeface="Arial"/>
                <a:sym typeface="Arial"/>
              </a:rPr>
              <a:t>model is not able to extract information about let's say one point correctly then the definition of the pose according to angle will change abruptly and hence classify our poses incorrectly.</a:t>
            </a:r>
            <a:endParaRPr/>
          </a:p>
          <a:p>
            <a:pPr indent="0" lvl="0" marL="0" marR="0" rtl="0" algn="ctr">
              <a:lnSpc>
                <a:spcPct val="120009"/>
              </a:lnSpc>
              <a:spcBef>
                <a:spcPts val="0"/>
              </a:spcBef>
              <a:spcAft>
                <a:spcPts val="0"/>
              </a:spcAft>
              <a:buNone/>
            </a:pPr>
            <a:r>
              <a:t/>
            </a:r>
            <a:endParaRPr b="0" i="0" sz="2129" u="none" cap="none" strike="noStrike">
              <a:solidFill>
                <a:srgbClr val="FFFFFF"/>
              </a:solidFill>
              <a:latin typeface="Arial"/>
              <a:ea typeface="Arial"/>
              <a:cs typeface="Arial"/>
              <a:sym typeface="Arial"/>
            </a:endParaRPr>
          </a:p>
          <a:p>
            <a:pPr indent="0" lvl="0" marL="0" marR="0" rtl="0" algn="ctr">
              <a:lnSpc>
                <a:spcPct val="120009"/>
              </a:lnSpc>
              <a:spcBef>
                <a:spcPts val="0"/>
              </a:spcBef>
              <a:spcAft>
                <a:spcPts val="0"/>
              </a:spcAft>
              <a:buNone/>
            </a:pPr>
            <a:r>
              <a:rPr b="0" i="0" lang="en-US" sz="2129" u="none" cap="none" strike="noStrike">
                <a:solidFill>
                  <a:srgbClr val="FFFFFF"/>
                </a:solidFill>
                <a:latin typeface="Arial"/>
                <a:ea typeface="Arial"/>
                <a:cs typeface="Arial"/>
                <a:sym typeface="Arial"/>
              </a:rPr>
              <a:t>Angle +Keypoints feature vector confuses the model about the </a:t>
            </a:r>
            <a:r>
              <a:rPr lang="en-US" sz="2129">
                <a:solidFill>
                  <a:srgbClr val="FFFFFF"/>
                </a:solidFill>
              </a:rPr>
              <a:t>definition</a:t>
            </a:r>
            <a:r>
              <a:rPr b="0" i="0" lang="en-US" sz="2129" u="none" cap="none" strike="noStrike">
                <a:solidFill>
                  <a:srgbClr val="FFFFFF"/>
                </a:solidFill>
                <a:latin typeface="Arial"/>
                <a:ea typeface="Arial"/>
                <a:cs typeface="Arial"/>
                <a:sym typeface="Arial"/>
              </a:rPr>
              <a:t> of pose according to angle which we discussed above and according to keypoints because of this reason the accuracy decreases.</a:t>
            </a:r>
            <a:endParaRPr/>
          </a:p>
          <a:p>
            <a:pPr indent="0" lvl="0" marL="0" marR="0" rtl="0" algn="ctr">
              <a:lnSpc>
                <a:spcPct val="120009"/>
              </a:lnSpc>
              <a:spcBef>
                <a:spcPts val="0"/>
              </a:spcBef>
              <a:spcAft>
                <a:spcPts val="0"/>
              </a:spcAft>
              <a:buNone/>
            </a:pPr>
            <a:r>
              <a:t/>
            </a:r>
            <a:endParaRPr b="0" i="0" sz="2129" u="none" cap="none" strike="noStrike">
              <a:solidFill>
                <a:srgbClr val="FFFFFF"/>
              </a:solidFill>
              <a:latin typeface="Arial"/>
              <a:ea typeface="Arial"/>
              <a:cs typeface="Arial"/>
              <a:sym typeface="Arial"/>
            </a:endParaRPr>
          </a:p>
          <a:p>
            <a:pPr indent="0" lvl="0" marL="0" marR="0" rtl="0" algn="ctr">
              <a:lnSpc>
                <a:spcPct val="120009"/>
              </a:lnSpc>
              <a:spcBef>
                <a:spcPts val="0"/>
              </a:spcBef>
              <a:spcAft>
                <a:spcPts val="0"/>
              </a:spcAft>
              <a:buNone/>
            </a:pPr>
            <a:r>
              <a:rPr b="0" i="0" lang="en-US" sz="2129" u="none" cap="none" strike="noStrike">
                <a:solidFill>
                  <a:srgbClr val="FFFFFF"/>
                </a:solidFill>
                <a:latin typeface="Arial"/>
                <a:ea typeface="Arial"/>
                <a:cs typeface="Arial"/>
                <a:sym typeface="Arial"/>
              </a:rPr>
              <a:t>Reduced keypoint feature vector is showing less accuracy because reducing keypoints is simply reducing the information about a certain pose.</a:t>
            </a:r>
            <a:endParaRPr/>
          </a:p>
        </p:txBody>
      </p:sp>
      <p:sp>
        <p:nvSpPr>
          <p:cNvPr id="338" name="Google Shape;338;p19"/>
          <p:cNvSpPr txBox="1"/>
          <p:nvPr/>
        </p:nvSpPr>
        <p:spPr>
          <a:xfrm>
            <a:off x="5747489" y="3430435"/>
            <a:ext cx="6932400" cy="430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0B2F3D"/>
                </a:solidFill>
                <a:latin typeface="Arial"/>
                <a:ea typeface="Arial"/>
                <a:cs typeface="Arial"/>
                <a:sym typeface="Arial"/>
              </a:rPr>
              <a:t>Conclusion about feature vectors</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2"/>
          <p:cNvPicPr preferRelativeResize="0"/>
          <p:nvPr/>
        </p:nvPicPr>
        <p:blipFill rotWithShape="1">
          <a:blip r:embed="rId3">
            <a:alphaModFix/>
          </a:blip>
          <a:srcRect b="0" l="0" r="0" t="0"/>
          <a:stretch/>
        </p:blipFill>
        <p:spPr>
          <a:xfrm>
            <a:off x="1028700" y="9258300"/>
            <a:ext cx="2343200" cy="166258"/>
          </a:xfrm>
          <a:prstGeom prst="rect">
            <a:avLst/>
          </a:prstGeom>
          <a:noFill/>
          <a:ln>
            <a:noFill/>
          </a:ln>
        </p:spPr>
      </p:pic>
      <p:pic>
        <p:nvPicPr>
          <p:cNvPr id="95" name="Google Shape;95;p2"/>
          <p:cNvPicPr preferRelativeResize="0"/>
          <p:nvPr/>
        </p:nvPicPr>
        <p:blipFill rotWithShape="1">
          <a:blip r:embed="rId4">
            <a:alphaModFix/>
          </a:blip>
          <a:srcRect b="0" l="0" r="0" t="0"/>
          <a:stretch/>
        </p:blipFill>
        <p:spPr>
          <a:xfrm>
            <a:off x="15358722" y="663529"/>
            <a:ext cx="1900578" cy="824779"/>
          </a:xfrm>
          <a:prstGeom prst="rect">
            <a:avLst/>
          </a:prstGeom>
          <a:noFill/>
          <a:ln>
            <a:noFill/>
          </a:ln>
        </p:spPr>
      </p:pic>
      <p:sp>
        <p:nvSpPr>
          <p:cNvPr id="96" name="Google Shape;96;p2"/>
          <p:cNvSpPr txBox="1"/>
          <p:nvPr/>
        </p:nvSpPr>
        <p:spPr>
          <a:xfrm>
            <a:off x="5677918" y="1126357"/>
            <a:ext cx="6795493" cy="93345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n-US" sz="7500" u="none" cap="none" strike="noStrike">
                <a:solidFill>
                  <a:srgbClr val="0B2F3D"/>
                </a:solidFill>
                <a:latin typeface="Arial"/>
                <a:ea typeface="Arial"/>
                <a:cs typeface="Arial"/>
                <a:sym typeface="Arial"/>
              </a:rPr>
              <a:t>Introduction</a:t>
            </a:r>
            <a:endParaRPr/>
          </a:p>
        </p:txBody>
      </p:sp>
      <p:pic>
        <p:nvPicPr>
          <p:cNvPr id="97" name="Google Shape;97;p2"/>
          <p:cNvPicPr preferRelativeResize="0"/>
          <p:nvPr/>
        </p:nvPicPr>
        <p:blipFill rotWithShape="1">
          <a:blip r:embed="rId5">
            <a:alphaModFix amt="5000"/>
          </a:blip>
          <a:srcRect b="0" l="0" r="0" t="0"/>
          <a:stretch/>
        </p:blipFill>
        <p:spPr>
          <a:xfrm>
            <a:off x="-192436" y="-8496"/>
            <a:ext cx="2034754" cy="2168827"/>
          </a:xfrm>
          <a:prstGeom prst="rect">
            <a:avLst/>
          </a:prstGeom>
          <a:noFill/>
          <a:ln>
            <a:noFill/>
          </a:ln>
        </p:spPr>
      </p:pic>
      <p:sp>
        <p:nvSpPr>
          <p:cNvPr id="98" name="Google Shape;98;p2"/>
          <p:cNvSpPr txBox="1"/>
          <p:nvPr/>
        </p:nvSpPr>
        <p:spPr>
          <a:xfrm>
            <a:off x="1842319" y="3218026"/>
            <a:ext cx="14466693" cy="4814951"/>
          </a:xfrm>
          <a:prstGeom prst="rect">
            <a:avLst/>
          </a:prstGeom>
          <a:noFill/>
          <a:ln>
            <a:noFill/>
          </a:ln>
        </p:spPr>
        <p:txBody>
          <a:bodyPr anchorCtr="0" anchor="t" bIns="0" lIns="0" spcFirstLastPara="1" rIns="0" wrap="square" tIns="0">
            <a:spAutoFit/>
          </a:bodyPr>
          <a:lstStyle/>
          <a:p>
            <a:pPr indent="0" lvl="0" marL="0" marR="0" rtl="0" algn="l">
              <a:lnSpc>
                <a:spcPct val="124008"/>
              </a:lnSpc>
              <a:spcBef>
                <a:spcPts val="0"/>
              </a:spcBef>
              <a:spcAft>
                <a:spcPts val="0"/>
              </a:spcAft>
              <a:buNone/>
            </a:pPr>
            <a:r>
              <a:rPr b="0" i="0" lang="en-US" sz="2799" u="none" cap="none" strike="noStrike">
                <a:solidFill>
                  <a:srgbClr val="0B2F3D"/>
                </a:solidFill>
                <a:latin typeface="Noto Sans"/>
                <a:ea typeface="Noto Sans"/>
                <a:cs typeface="Noto Sans"/>
                <a:sym typeface="Noto Sans"/>
              </a:rPr>
              <a:t>Nowadays, yoga has gained worldwide attention because of increasing levels of stress in the modern way of life, and there are many ways or resources to learn yoga. In the modern world we suggest having a Tutor around while doing yoga. It does not always happen to have a Tutor or join yoga classes these days. So an AI-based program helps</a:t>
            </a:r>
            <a:endParaRPr/>
          </a:p>
          <a:p>
            <a:pPr indent="0" lvl="0" marL="0" marR="0" rtl="0" algn="l">
              <a:lnSpc>
                <a:spcPct val="124008"/>
              </a:lnSpc>
              <a:spcBef>
                <a:spcPts val="0"/>
              </a:spcBef>
              <a:spcAft>
                <a:spcPts val="0"/>
              </a:spcAft>
              <a:buNone/>
            </a:pPr>
            <a:r>
              <a:rPr b="0" i="0" lang="en-US" sz="2799" u="none" cap="none" strike="noStrike">
                <a:solidFill>
                  <a:srgbClr val="0B2F3D"/>
                </a:solidFill>
                <a:latin typeface="Noto Sans"/>
                <a:ea typeface="Noto Sans"/>
                <a:cs typeface="Noto Sans"/>
                <a:sym typeface="Noto Sans"/>
              </a:rPr>
              <a:t>in the estimation and identification of yoga poses. </a:t>
            </a:r>
            <a:endParaRPr/>
          </a:p>
          <a:p>
            <a:pPr indent="0" lvl="0" marL="0" marR="0" rtl="0" algn="l">
              <a:lnSpc>
                <a:spcPct val="124008"/>
              </a:lnSpc>
              <a:spcBef>
                <a:spcPts val="0"/>
              </a:spcBef>
              <a:spcAft>
                <a:spcPts val="0"/>
              </a:spcAft>
              <a:buNone/>
            </a:pPr>
            <a:r>
              <a:rPr b="0" i="0" lang="en-US" sz="2799" u="none" cap="none" strike="noStrike">
                <a:solidFill>
                  <a:srgbClr val="0B2F3D"/>
                </a:solidFill>
                <a:latin typeface="Noto Sans"/>
                <a:ea typeface="Noto Sans"/>
                <a:cs typeface="Noto Sans"/>
                <a:sym typeface="Noto Sans"/>
              </a:rPr>
              <a:t>Activity recognition is the process of continuously monitoring a person’s activity and movement. Human posture recognition can be utilized to assemble a self-guidance practice framework that permits individuals to accurately rehearse yoga postures without getting help from anyone else. With the use of deep learning algorithms, we propose an approach for the efficient detection and recognition of various yoga poses. </a:t>
            </a:r>
            <a:endParaRPr/>
          </a:p>
          <a:p>
            <a:pPr indent="0" lvl="0" marL="0" marR="0" rtl="0" algn="l">
              <a:lnSpc>
                <a:spcPct val="124008"/>
              </a:lnSpc>
              <a:spcBef>
                <a:spcPts val="0"/>
              </a:spcBef>
              <a:spcAft>
                <a:spcPts val="0"/>
              </a:spcAft>
              <a:buNone/>
            </a:pPr>
            <a:r>
              <a:t/>
            </a:r>
            <a:endParaRPr b="0" i="0" sz="2799" u="none" cap="none" strike="noStrike">
              <a:solidFill>
                <a:srgbClr val="0B2F3D"/>
              </a:solidFill>
              <a:latin typeface="Noto Sans"/>
              <a:ea typeface="Noto Sans"/>
              <a:cs typeface="Noto Sans"/>
              <a:sym typeface="No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20"/>
          <p:cNvPicPr preferRelativeResize="0"/>
          <p:nvPr/>
        </p:nvPicPr>
        <p:blipFill rotWithShape="1">
          <a:blip r:embed="rId3">
            <a:alphaModFix/>
          </a:blip>
          <a:srcRect b="0" l="0" r="0" t="0"/>
          <a:stretch/>
        </p:blipFill>
        <p:spPr>
          <a:xfrm>
            <a:off x="15358722" y="663529"/>
            <a:ext cx="1900578" cy="824779"/>
          </a:xfrm>
          <a:prstGeom prst="rect">
            <a:avLst/>
          </a:prstGeom>
          <a:noFill/>
          <a:ln>
            <a:noFill/>
          </a:ln>
        </p:spPr>
      </p:pic>
      <p:pic>
        <p:nvPicPr>
          <p:cNvPr id="344" name="Google Shape;344;p20"/>
          <p:cNvPicPr preferRelativeResize="0"/>
          <p:nvPr/>
        </p:nvPicPr>
        <p:blipFill rotWithShape="1">
          <a:blip r:embed="rId4">
            <a:alphaModFix amt="5000"/>
          </a:blip>
          <a:srcRect b="0" l="0" r="0" t="0"/>
          <a:stretch/>
        </p:blipFill>
        <p:spPr>
          <a:xfrm>
            <a:off x="-190184" y="-8496"/>
            <a:ext cx="1218884" cy="1299198"/>
          </a:xfrm>
          <a:prstGeom prst="rect">
            <a:avLst/>
          </a:prstGeom>
          <a:noFill/>
          <a:ln>
            <a:noFill/>
          </a:ln>
        </p:spPr>
      </p:pic>
      <p:pic>
        <p:nvPicPr>
          <p:cNvPr id="345" name="Google Shape;345;p20"/>
          <p:cNvPicPr preferRelativeResize="0"/>
          <p:nvPr/>
        </p:nvPicPr>
        <p:blipFill rotWithShape="1">
          <a:blip r:embed="rId5">
            <a:alphaModFix/>
          </a:blip>
          <a:srcRect b="0" l="0" r="0" t="0"/>
          <a:stretch/>
        </p:blipFill>
        <p:spPr>
          <a:xfrm>
            <a:off x="1392418" y="2089962"/>
            <a:ext cx="3010394" cy="3333461"/>
          </a:xfrm>
          <a:prstGeom prst="rect">
            <a:avLst/>
          </a:prstGeom>
          <a:noFill/>
          <a:ln>
            <a:noFill/>
          </a:ln>
        </p:spPr>
      </p:pic>
      <p:pic>
        <p:nvPicPr>
          <p:cNvPr id="346" name="Google Shape;346;p20"/>
          <p:cNvPicPr preferRelativeResize="0"/>
          <p:nvPr/>
        </p:nvPicPr>
        <p:blipFill rotWithShape="1">
          <a:blip r:embed="rId6">
            <a:alphaModFix/>
          </a:blip>
          <a:srcRect b="0" l="0" r="0" t="0"/>
          <a:stretch/>
        </p:blipFill>
        <p:spPr>
          <a:xfrm>
            <a:off x="5082645" y="2089962"/>
            <a:ext cx="3183552" cy="3190580"/>
          </a:xfrm>
          <a:prstGeom prst="rect">
            <a:avLst/>
          </a:prstGeom>
          <a:noFill/>
          <a:ln>
            <a:noFill/>
          </a:ln>
        </p:spPr>
      </p:pic>
      <p:pic>
        <p:nvPicPr>
          <p:cNvPr id="347" name="Google Shape;347;p20"/>
          <p:cNvPicPr preferRelativeResize="0"/>
          <p:nvPr/>
        </p:nvPicPr>
        <p:blipFill rotWithShape="1">
          <a:blip r:embed="rId7">
            <a:alphaModFix/>
          </a:blip>
          <a:srcRect b="0" l="0" r="0" t="0"/>
          <a:stretch/>
        </p:blipFill>
        <p:spPr>
          <a:xfrm>
            <a:off x="9092207" y="2089962"/>
            <a:ext cx="3484253" cy="3156734"/>
          </a:xfrm>
          <a:prstGeom prst="rect">
            <a:avLst/>
          </a:prstGeom>
          <a:noFill/>
          <a:ln>
            <a:noFill/>
          </a:ln>
        </p:spPr>
      </p:pic>
      <p:pic>
        <p:nvPicPr>
          <p:cNvPr id="348" name="Google Shape;348;p20"/>
          <p:cNvPicPr preferRelativeResize="0"/>
          <p:nvPr/>
        </p:nvPicPr>
        <p:blipFill rotWithShape="1">
          <a:blip r:embed="rId8">
            <a:alphaModFix/>
          </a:blip>
          <a:srcRect b="0" l="0" r="0" t="0"/>
          <a:stretch/>
        </p:blipFill>
        <p:spPr>
          <a:xfrm>
            <a:off x="12771612" y="2095845"/>
            <a:ext cx="4686522" cy="3327578"/>
          </a:xfrm>
          <a:prstGeom prst="rect">
            <a:avLst/>
          </a:prstGeom>
          <a:noFill/>
          <a:ln>
            <a:noFill/>
          </a:ln>
        </p:spPr>
      </p:pic>
      <p:pic>
        <p:nvPicPr>
          <p:cNvPr id="349" name="Google Shape;349;p20"/>
          <p:cNvPicPr preferRelativeResize="0"/>
          <p:nvPr/>
        </p:nvPicPr>
        <p:blipFill rotWithShape="1">
          <a:blip r:embed="rId9">
            <a:alphaModFix/>
          </a:blip>
          <a:srcRect b="0" l="0" r="0" t="0"/>
          <a:stretch/>
        </p:blipFill>
        <p:spPr>
          <a:xfrm>
            <a:off x="1392418" y="6025078"/>
            <a:ext cx="3685268" cy="2821437"/>
          </a:xfrm>
          <a:prstGeom prst="rect">
            <a:avLst/>
          </a:prstGeom>
          <a:noFill/>
          <a:ln>
            <a:noFill/>
          </a:ln>
        </p:spPr>
      </p:pic>
      <p:pic>
        <p:nvPicPr>
          <p:cNvPr id="350" name="Google Shape;350;p20"/>
          <p:cNvPicPr preferRelativeResize="0"/>
          <p:nvPr/>
        </p:nvPicPr>
        <p:blipFill rotWithShape="1">
          <a:blip r:embed="rId10">
            <a:alphaModFix/>
          </a:blip>
          <a:srcRect b="0" l="0" r="0" t="0"/>
          <a:stretch/>
        </p:blipFill>
        <p:spPr>
          <a:xfrm>
            <a:off x="5214418" y="6025078"/>
            <a:ext cx="4002865" cy="2821437"/>
          </a:xfrm>
          <a:prstGeom prst="rect">
            <a:avLst/>
          </a:prstGeom>
          <a:noFill/>
          <a:ln>
            <a:noFill/>
          </a:ln>
        </p:spPr>
      </p:pic>
      <p:pic>
        <p:nvPicPr>
          <p:cNvPr id="351" name="Google Shape;351;p20"/>
          <p:cNvPicPr preferRelativeResize="0"/>
          <p:nvPr/>
        </p:nvPicPr>
        <p:blipFill rotWithShape="1">
          <a:blip r:embed="rId11">
            <a:alphaModFix/>
          </a:blip>
          <a:srcRect b="0" l="0" r="0" t="0"/>
          <a:stretch/>
        </p:blipFill>
        <p:spPr>
          <a:xfrm>
            <a:off x="13726505" y="6120836"/>
            <a:ext cx="3532795" cy="2839956"/>
          </a:xfrm>
          <a:prstGeom prst="rect">
            <a:avLst/>
          </a:prstGeom>
          <a:noFill/>
          <a:ln>
            <a:noFill/>
          </a:ln>
        </p:spPr>
      </p:pic>
      <p:pic>
        <p:nvPicPr>
          <p:cNvPr id="352" name="Google Shape;352;p20"/>
          <p:cNvPicPr preferRelativeResize="0"/>
          <p:nvPr/>
        </p:nvPicPr>
        <p:blipFill rotWithShape="1">
          <a:blip r:embed="rId12">
            <a:alphaModFix/>
          </a:blip>
          <a:srcRect b="0" l="0" r="0" t="0"/>
          <a:stretch/>
        </p:blipFill>
        <p:spPr>
          <a:xfrm>
            <a:off x="9421787" y="6120836"/>
            <a:ext cx="4043443" cy="2725204"/>
          </a:xfrm>
          <a:prstGeom prst="rect">
            <a:avLst/>
          </a:prstGeom>
          <a:noFill/>
          <a:ln>
            <a:noFill/>
          </a:ln>
        </p:spPr>
      </p:pic>
      <p:sp>
        <p:nvSpPr>
          <p:cNvPr id="353" name="Google Shape;353;p20"/>
          <p:cNvSpPr txBox="1"/>
          <p:nvPr/>
        </p:nvSpPr>
        <p:spPr>
          <a:xfrm>
            <a:off x="2897615" y="765987"/>
            <a:ext cx="11045322" cy="723900"/>
          </a:xfrm>
          <a:prstGeom prst="rect">
            <a:avLst/>
          </a:prstGeom>
          <a:noFill/>
          <a:ln>
            <a:noFill/>
          </a:ln>
        </p:spPr>
        <p:txBody>
          <a:bodyPr anchorCtr="0" anchor="t" bIns="0" lIns="0" spcFirstLastPara="1" rIns="0" wrap="square" tIns="0">
            <a:spAutoFit/>
          </a:bodyPr>
          <a:lstStyle/>
          <a:p>
            <a:pPr indent="0" lvl="0" marL="0" marR="0" rtl="0" algn="ctr">
              <a:lnSpc>
                <a:spcPct val="120004"/>
              </a:lnSpc>
              <a:spcBef>
                <a:spcPts val="0"/>
              </a:spcBef>
              <a:spcAft>
                <a:spcPts val="0"/>
              </a:spcAft>
              <a:buNone/>
            </a:pPr>
            <a:r>
              <a:rPr b="0" i="0" lang="en-US" sz="4869" u="none" cap="none" strike="noStrike">
                <a:solidFill>
                  <a:srgbClr val="0B2F3D"/>
                </a:solidFill>
                <a:latin typeface="Arial"/>
                <a:ea typeface="Arial"/>
                <a:cs typeface="Arial"/>
                <a:sym typeface="Arial"/>
              </a:rPr>
              <a:t>Wrongly classified images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21"/>
          <p:cNvPicPr preferRelativeResize="0"/>
          <p:nvPr/>
        </p:nvPicPr>
        <p:blipFill rotWithShape="1">
          <a:blip r:embed="rId3">
            <a:alphaModFix/>
          </a:blip>
          <a:srcRect b="0" l="0" r="0" t="0"/>
          <a:stretch/>
        </p:blipFill>
        <p:spPr>
          <a:xfrm>
            <a:off x="15358722" y="663529"/>
            <a:ext cx="1900578" cy="824779"/>
          </a:xfrm>
          <a:prstGeom prst="rect">
            <a:avLst/>
          </a:prstGeom>
          <a:noFill/>
          <a:ln>
            <a:noFill/>
          </a:ln>
        </p:spPr>
      </p:pic>
      <p:pic>
        <p:nvPicPr>
          <p:cNvPr id="359" name="Google Shape;359;p21"/>
          <p:cNvPicPr preferRelativeResize="0"/>
          <p:nvPr/>
        </p:nvPicPr>
        <p:blipFill rotWithShape="1">
          <a:blip r:embed="rId4">
            <a:alphaModFix amt="5000"/>
          </a:blip>
          <a:srcRect b="0" l="0" r="0" t="0"/>
          <a:stretch/>
        </p:blipFill>
        <p:spPr>
          <a:xfrm>
            <a:off x="-190184" y="-8496"/>
            <a:ext cx="1218884" cy="1299198"/>
          </a:xfrm>
          <a:prstGeom prst="rect">
            <a:avLst/>
          </a:prstGeom>
          <a:noFill/>
          <a:ln>
            <a:noFill/>
          </a:ln>
        </p:spPr>
      </p:pic>
      <p:pic>
        <p:nvPicPr>
          <p:cNvPr id="360" name="Google Shape;360;p21"/>
          <p:cNvPicPr preferRelativeResize="0"/>
          <p:nvPr/>
        </p:nvPicPr>
        <p:blipFill rotWithShape="1">
          <a:blip r:embed="rId5">
            <a:alphaModFix/>
          </a:blip>
          <a:srcRect b="0" l="9960" r="9960" t="0"/>
          <a:stretch/>
        </p:blipFill>
        <p:spPr>
          <a:xfrm>
            <a:off x="1578239" y="2062848"/>
            <a:ext cx="3010394" cy="3333461"/>
          </a:xfrm>
          <a:prstGeom prst="rect">
            <a:avLst/>
          </a:prstGeom>
          <a:noFill/>
          <a:ln>
            <a:noFill/>
          </a:ln>
        </p:spPr>
      </p:pic>
      <p:pic>
        <p:nvPicPr>
          <p:cNvPr id="361" name="Google Shape;361;p21"/>
          <p:cNvPicPr preferRelativeResize="0"/>
          <p:nvPr/>
        </p:nvPicPr>
        <p:blipFill rotWithShape="1">
          <a:blip r:embed="rId6">
            <a:alphaModFix/>
          </a:blip>
          <a:srcRect b="0" l="0" r="0" t="0"/>
          <a:stretch/>
        </p:blipFill>
        <p:spPr>
          <a:xfrm>
            <a:off x="5274419" y="2189253"/>
            <a:ext cx="4068687" cy="2583418"/>
          </a:xfrm>
          <a:prstGeom prst="rect">
            <a:avLst/>
          </a:prstGeom>
          <a:noFill/>
          <a:ln>
            <a:noFill/>
          </a:ln>
        </p:spPr>
      </p:pic>
      <p:pic>
        <p:nvPicPr>
          <p:cNvPr id="362" name="Google Shape;362;p21"/>
          <p:cNvPicPr preferRelativeResize="0"/>
          <p:nvPr/>
        </p:nvPicPr>
        <p:blipFill rotWithShape="1">
          <a:blip r:embed="rId7">
            <a:alphaModFix/>
          </a:blip>
          <a:srcRect b="0" l="0" r="0" t="0"/>
          <a:stretch/>
        </p:blipFill>
        <p:spPr>
          <a:xfrm>
            <a:off x="9725580" y="2163815"/>
            <a:ext cx="4217357" cy="2956244"/>
          </a:xfrm>
          <a:prstGeom prst="rect">
            <a:avLst/>
          </a:prstGeom>
          <a:noFill/>
          <a:ln>
            <a:noFill/>
          </a:ln>
        </p:spPr>
      </p:pic>
      <p:pic>
        <p:nvPicPr>
          <p:cNvPr id="363" name="Google Shape;363;p21"/>
          <p:cNvPicPr preferRelativeResize="0"/>
          <p:nvPr/>
        </p:nvPicPr>
        <p:blipFill rotWithShape="1">
          <a:blip r:embed="rId8">
            <a:alphaModFix/>
          </a:blip>
          <a:srcRect b="0" l="0" r="0" t="0"/>
          <a:stretch/>
        </p:blipFill>
        <p:spPr>
          <a:xfrm>
            <a:off x="14757146" y="5862894"/>
            <a:ext cx="3103730" cy="3395406"/>
          </a:xfrm>
          <a:prstGeom prst="rect">
            <a:avLst/>
          </a:prstGeom>
          <a:noFill/>
          <a:ln>
            <a:noFill/>
          </a:ln>
        </p:spPr>
      </p:pic>
      <p:pic>
        <p:nvPicPr>
          <p:cNvPr id="364" name="Google Shape;364;p21"/>
          <p:cNvPicPr preferRelativeResize="0"/>
          <p:nvPr/>
        </p:nvPicPr>
        <p:blipFill rotWithShape="1">
          <a:blip r:embed="rId9">
            <a:alphaModFix/>
          </a:blip>
          <a:srcRect b="0" l="0" r="0" t="0"/>
          <a:stretch/>
        </p:blipFill>
        <p:spPr>
          <a:xfrm>
            <a:off x="1238173" y="5967809"/>
            <a:ext cx="3690526" cy="2959587"/>
          </a:xfrm>
          <a:prstGeom prst="rect">
            <a:avLst/>
          </a:prstGeom>
          <a:noFill/>
          <a:ln>
            <a:noFill/>
          </a:ln>
        </p:spPr>
      </p:pic>
      <p:pic>
        <p:nvPicPr>
          <p:cNvPr id="365" name="Google Shape;365;p21"/>
          <p:cNvPicPr preferRelativeResize="0"/>
          <p:nvPr/>
        </p:nvPicPr>
        <p:blipFill rotWithShape="1">
          <a:blip r:embed="rId10">
            <a:alphaModFix/>
          </a:blip>
          <a:srcRect b="0" l="0" r="0" t="0"/>
          <a:stretch/>
        </p:blipFill>
        <p:spPr>
          <a:xfrm>
            <a:off x="4983253" y="5669458"/>
            <a:ext cx="5008589" cy="3257938"/>
          </a:xfrm>
          <a:prstGeom prst="rect">
            <a:avLst/>
          </a:prstGeom>
          <a:noFill/>
          <a:ln>
            <a:noFill/>
          </a:ln>
        </p:spPr>
      </p:pic>
      <p:pic>
        <p:nvPicPr>
          <p:cNvPr id="366" name="Google Shape;366;p21"/>
          <p:cNvPicPr preferRelativeResize="0"/>
          <p:nvPr/>
        </p:nvPicPr>
        <p:blipFill rotWithShape="1">
          <a:blip r:embed="rId11">
            <a:alphaModFix/>
          </a:blip>
          <a:srcRect b="0" l="0" r="0" t="0"/>
          <a:stretch/>
        </p:blipFill>
        <p:spPr>
          <a:xfrm>
            <a:off x="9991841" y="5862894"/>
            <a:ext cx="4706019" cy="2871067"/>
          </a:xfrm>
          <a:prstGeom prst="rect">
            <a:avLst/>
          </a:prstGeom>
          <a:noFill/>
          <a:ln>
            <a:noFill/>
          </a:ln>
        </p:spPr>
      </p:pic>
      <p:pic>
        <p:nvPicPr>
          <p:cNvPr id="367" name="Google Shape;367;p21"/>
          <p:cNvPicPr preferRelativeResize="0"/>
          <p:nvPr/>
        </p:nvPicPr>
        <p:blipFill rotWithShape="1">
          <a:blip r:embed="rId12">
            <a:alphaModFix/>
          </a:blip>
          <a:srcRect b="0" l="0" r="0" t="0"/>
          <a:stretch/>
        </p:blipFill>
        <p:spPr>
          <a:xfrm>
            <a:off x="13942937" y="2189253"/>
            <a:ext cx="4046331" cy="3080652"/>
          </a:xfrm>
          <a:prstGeom prst="rect">
            <a:avLst/>
          </a:prstGeom>
          <a:noFill/>
          <a:ln>
            <a:noFill/>
          </a:ln>
        </p:spPr>
      </p:pic>
      <p:sp>
        <p:nvSpPr>
          <p:cNvPr id="368" name="Google Shape;368;p21"/>
          <p:cNvSpPr txBox="1"/>
          <p:nvPr/>
        </p:nvSpPr>
        <p:spPr>
          <a:xfrm>
            <a:off x="2897615" y="765987"/>
            <a:ext cx="11045322" cy="723900"/>
          </a:xfrm>
          <a:prstGeom prst="rect">
            <a:avLst/>
          </a:prstGeom>
          <a:noFill/>
          <a:ln>
            <a:noFill/>
          </a:ln>
        </p:spPr>
        <p:txBody>
          <a:bodyPr anchorCtr="0" anchor="t" bIns="0" lIns="0" spcFirstLastPara="1" rIns="0" wrap="square" tIns="0">
            <a:spAutoFit/>
          </a:bodyPr>
          <a:lstStyle/>
          <a:p>
            <a:pPr indent="0" lvl="0" marL="0" marR="0" rtl="0" algn="ctr">
              <a:lnSpc>
                <a:spcPct val="120004"/>
              </a:lnSpc>
              <a:spcBef>
                <a:spcPts val="0"/>
              </a:spcBef>
              <a:spcAft>
                <a:spcPts val="0"/>
              </a:spcAft>
              <a:buNone/>
            </a:pPr>
            <a:r>
              <a:rPr b="0" i="0" lang="en-US" sz="4869" u="none" cap="none" strike="noStrike">
                <a:solidFill>
                  <a:srgbClr val="0B2F3D"/>
                </a:solidFill>
                <a:latin typeface="Arial"/>
                <a:ea typeface="Arial"/>
                <a:cs typeface="Arial"/>
                <a:sym typeface="Arial"/>
              </a:rPr>
              <a:t>Wrongly classified images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22"/>
          <p:cNvPicPr preferRelativeResize="0"/>
          <p:nvPr/>
        </p:nvPicPr>
        <p:blipFill rotWithShape="1">
          <a:blip r:embed="rId3">
            <a:alphaModFix/>
          </a:blip>
          <a:srcRect b="0" l="0" r="0" t="0"/>
          <a:stretch/>
        </p:blipFill>
        <p:spPr>
          <a:xfrm>
            <a:off x="15358722" y="663529"/>
            <a:ext cx="1900578" cy="824779"/>
          </a:xfrm>
          <a:prstGeom prst="rect">
            <a:avLst/>
          </a:prstGeom>
          <a:noFill/>
          <a:ln>
            <a:noFill/>
          </a:ln>
        </p:spPr>
      </p:pic>
      <p:pic>
        <p:nvPicPr>
          <p:cNvPr id="374" name="Google Shape;374;p22"/>
          <p:cNvPicPr preferRelativeResize="0"/>
          <p:nvPr/>
        </p:nvPicPr>
        <p:blipFill rotWithShape="1">
          <a:blip r:embed="rId4">
            <a:alphaModFix amt="5000"/>
          </a:blip>
          <a:srcRect b="0" l="0" r="0" t="0"/>
          <a:stretch/>
        </p:blipFill>
        <p:spPr>
          <a:xfrm>
            <a:off x="-190184" y="-8496"/>
            <a:ext cx="1618696" cy="1725354"/>
          </a:xfrm>
          <a:prstGeom prst="rect">
            <a:avLst/>
          </a:prstGeom>
          <a:noFill/>
          <a:ln>
            <a:noFill/>
          </a:ln>
        </p:spPr>
      </p:pic>
      <p:sp>
        <p:nvSpPr>
          <p:cNvPr id="375" name="Google Shape;375;p22"/>
          <p:cNvSpPr txBox="1"/>
          <p:nvPr/>
        </p:nvSpPr>
        <p:spPr>
          <a:xfrm>
            <a:off x="4362142" y="7"/>
            <a:ext cx="9318900" cy="2031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000" u="none" cap="none" strike="noStrike">
                <a:solidFill>
                  <a:srgbClr val="0B2F3D"/>
                </a:solidFill>
                <a:latin typeface="Arial"/>
                <a:ea typeface="Arial"/>
                <a:cs typeface="Arial"/>
                <a:sym typeface="Arial"/>
              </a:rPr>
              <a:t>Real time estimation of yoga poses</a:t>
            </a:r>
            <a:endParaRPr/>
          </a:p>
        </p:txBody>
      </p:sp>
      <p:pic>
        <p:nvPicPr>
          <p:cNvPr id="376" name="Google Shape;376;p22" title="realtime_try.mp4">
            <a:hlinkClick r:id="rId5"/>
          </p:cNvPr>
          <p:cNvPicPr preferRelativeResize="0"/>
          <p:nvPr/>
        </p:nvPicPr>
        <p:blipFill>
          <a:blip r:embed="rId6">
            <a:alphaModFix/>
          </a:blip>
          <a:stretch>
            <a:fillRect/>
          </a:stretch>
        </p:blipFill>
        <p:spPr>
          <a:xfrm>
            <a:off x="2537375" y="2031900"/>
            <a:ext cx="12968450" cy="7271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23"/>
          <p:cNvPicPr preferRelativeResize="0"/>
          <p:nvPr/>
        </p:nvPicPr>
        <p:blipFill rotWithShape="1">
          <a:blip r:embed="rId3">
            <a:alphaModFix/>
          </a:blip>
          <a:srcRect b="0" l="0" r="0" t="0"/>
          <a:stretch/>
        </p:blipFill>
        <p:spPr>
          <a:xfrm>
            <a:off x="15358722" y="663529"/>
            <a:ext cx="1900578" cy="824779"/>
          </a:xfrm>
          <a:prstGeom prst="rect">
            <a:avLst/>
          </a:prstGeom>
          <a:noFill/>
          <a:ln>
            <a:noFill/>
          </a:ln>
        </p:spPr>
      </p:pic>
      <p:pic>
        <p:nvPicPr>
          <p:cNvPr id="382" name="Google Shape;382;p23"/>
          <p:cNvPicPr preferRelativeResize="0"/>
          <p:nvPr/>
        </p:nvPicPr>
        <p:blipFill rotWithShape="1">
          <a:blip r:embed="rId4">
            <a:alphaModFix amt="5000"/>
          </a:blip>
          <a:srcRect b="0" l="0" r="0" t="0"/>
          <a:stretch/>
        </p:blipFill>
        <p:spPr>
          <a:xfrm>
            <a:off x="-190184" y="-8496"/>
            <a:ext cx="1618696" cy="1725354"/>
          </a:xfrm>
          <a:prstGeom prst="rect">
            <a:avLst/>
          </a:prstGeom>
          <a:noFill/>
          <a:ln>
            <a:noFill/>
          </a:ln>
        </p:spPr>
      </p:pic>
      <p:sp>
        <p:nvSpPr>
          <p:cNvPr id="383" name="Google Shape;383;p23"/>
          <p:cNvSpPr txBox="1"/>
          <p:nvPr/>
        </p:nvSpPr>
        <p:spPr>
          <a:xfrm>
            <a:off x="4403320" y="663529"/>
            <a:ext cx="9318765" cy="1828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000" u="none" cap="none" strike="noStrike">
                <a:solidFill>
                  <a:srgbClr val="0B2F3D"/>
                </a:solidFill>
                <a:latin typeface="Arial"/>
                <a:ea typeface="Arial"/>
                <a:cs typeface="Arial"/>
                <a:sym typeface="Arial"/>
              </a:rPr>
              <a:t>Final Conclusion and Future Development</a:t>
            </a:r>
            <a:endParaRPr/>
          </a:p>
        </p:txBody>
      </p:sp>
      <p:sp>
        <p:nvSpPr>
          <p:cNvPr id="384" name="Google Shape;384;p23"/>
          <p:cNvSpPr txBox="1"/>
          <p:nvPr/>
        </p:nvSpPr>
        <p:spPr>
          <a:xfrm>
            <a:off x="2218241" y="3096227"/>
            <a:ext cx="13851519" cy="547751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00" u="none" cap="none" strike="noStrike">
                <a:solidFill>
                  <a:srgbClr val="0B2F3D"/>
                </a:solidFill>
                <a:latin typeface="Arial"/>
                <a:ea typeface="Arial"/>
                <a:cs typeface="Arial"/>
                <a:sym typeface="Arial"/>
              </a:rPr>
              <a:t>Many studies on posture estimation in humans have been conducted in recent years. Estimating human posture requires localising and constructing human body parts based on a known human body structure, which is different from other computer vision tasks. By including posture assessment in the process, exercises can be made safer and more effective. We contend that yoga can be made more generally accepted while also ensuring that it is practised correctly through a self-learning approach. Deep learning approaches are interesting because of all the excellent research being done in this field. On the basis of Mediapipe data, all nine yoga poses were classified using ANN and LSTM models, in this ANN is seen to be a very successful method. It is also possible to use SVMs, but SVMs do not work with large datasets. This is less efficient than the models we used in this project. Therefore, this project will help people to perform yoga posture accurately and effectively by tracking and estimating the pose they are doing.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24"/>
          <p:cNvPicPr preferRelativeResize="0"/>
          <p:nvPr/>
        </p:nvPicPr>
        <p:blipFill rotWithShape="1">
          <a:blip r:embed="rId3">
            <a:alphaModFix/>
          </a:blip>
          <a:srcRect b="0" l="0" r="0" t="0"/>
          <a:stretch/>
        </p:blipFill>
        <p:spPr>
          <a:xfrm>
            <a:off x="1028700" y="9258300"/>
            <a:ext cx="2343200" cy="166258"/>
          </a:xfrm>
          <a:prstGeom prst="rect">
            <a:avLst/>
          </a:prstGeom>
          <a:noFill/>
          <a:ln>
            <a:noFill/>
          </a:ln>
        </p:spPr>
      </p:pic>
      <p:pic>
        <p:nvPicPr>
          <p:cNvPr id="390" name="Google Shape;390;p24"/>
          <p:cNvPicPr preferRelativeResize="0"/>
          <p:nvPr/>
        </p:nvPicPr>
        <p:blipFill rotWithShape="1">
          <a:blip r:embed="rId4">
            <a:alphaModFix/>
          </a:blip>
          <a:srcRect b="0" l="0" r="0" t="0"/>
          <a:stretch/>
        </p:blipFill>
        <p:spPr>
          <a:xfrm>
            <a:off x="15358722" y="663529"/>
            <a:ext cx="1900578" cy="824779"/>
          </a:xfrm>
          <a:prstGeom prst="rect">
            <a:avLst/>
          </a:prstGeom>
          <a:noFill/>
          <a:ln>
            <a:noFill/>
          </a:ln>
        </p:spPr>
      </p:pic>
      <p:pic>
        <p:nvPicPr>
          <p:cNvPr id="391" name="Google Shape;391;p24"/>
          <p:cNvPicPr preferRelativeResize="0"/>
          <p:nvPr/>
        </p:nvPicPr>
        <p:blipFill rotWithShape="1">
          <a:blip r:embed="rId5">
            <a:alphaModFix/>
          </a:blip>
          <a:srcRect b="0" l="0" r="0" t="0"/>
          <a:stretch/>
        </p:blipFill>
        <p:spPr>
          <a:xfrm>
            <a:off x="14051626" y="6005355"/>
            <a:ext cx="3207674" cy="7200900"/>
          </a:xfrm>
          <a:prstGeom prst="rect">
            <a:avLst/>
          </a:prstGeom>
          <a:noFill/>
          <a:ln>
            <a:noFill/>
          </a:ln>
        </p:spPr>
      </p:pic>
      <p:pic>
        <p:nvPicPr>
          <p:cNvPr id="392" name="Google Shape;392;p24"/>
          <p:cNvPicPr preferRelativeResize="0"/>
          <p:nvPr/>
        </p:nvPicPr>
        <p:blipFill rotWithShape="1">
          <a:blip r:embed="rId6">
            <a:alphaModFix amt="5000"/>
          </a:blip>
          <a:srcRect b="0" l="0" r="0" t="0"/>
          <a:stretch/>
        </p:blipFill>
        <p:spPr>
          <a:xfrm>
            <a:off x="3772502" y="3116143"/>
            <a:ext cx="3630502" cy="3630502"/>
          </a:xfrm>
          <a:prstGeom prst="rect">
            <a:avLst/>
          </a:prstGeom>
          <a:noFill/>
          <a:ln>
            <a:noFill/>
          </a:ln>
        </p:spPr>
      </p:pic>
      <p:pic>
        <p:nvPicPr>
          <p:cNvPr id="393" name="Google Shape;393;p24"/>
          <p:cNvPicPr preferRelativeResize="0"/>
          <p:nvPr/>
        </p:nvPicPr>
        <p:blipFill rotWithShape="1">
          <a:blip r:embed="rId7">
            <a:alphaModFix amt="5000"/>
          </a:blip>
          <a:srcRect b="0" l="0" r="0" t="0"/>
          <a:stretch/>
        </p:blipFill>
        <p:spPr>
          <a:xfrm>
            <a:off x="10545491" y="2322394"/>
            <a:ext cx="4699649" cy="5009316"/>
          </a:xfrm>
          <a:prstGeom prst="rect">
            <a:avLst/>
          </a:prstGeom>
          <a:noFill/>
          <a:ln>
            <a:noFill/>
          </a:ln>
        </p:spPr>
      </p:pic>
      <p:pic>
        <p:nvPicPr>
          <p:cNvPr id="394" name="Google Shape;394;p24"/>
          <p:cNvPicPr preferRelativeResize="0"/>
          <p:nvPr/>
        </p:nvPicPr>
        <p:blipFill rotWithShape="1">
          <a:blip r:embed="rId8">
            <a:alphaModFix amt="7999"/>
          </a:blip>
          <a:srcRect b="0" l="0" r="0" t="0"/>
          <a:stretch/>
        </p:blipFill>
        <p:spPr>
          <a:xfrm>
            <a:off x="3072510" y="4883635"/>
            <a:ext cx="2287222" cy="2287222"/>
          </a:xfrm>
          <a:prstGeom prst="rect">
            <a:avLst/>
          </a:prstGeom>
          <a:noFill/>
          <a:ln>
            <a:noFill/>
          </a:ln>
        </p:spPr>
      </p:pic>
      <p:sp>
        <p:nvSpPr>
          <p:cNvPr id="395" name="Google Shape;395;p24"/>
          <p:cNvSpPr txBox="1"/>
          <p:nvPr/>
        </p:nvSpPr>
        <p:spPr>
          <a:xfrm>
            <a:off x="5392684" y="4343702"/>
            <a:ext cx="7502632" cy="1252449"/>
          </a:xfrm>
          <a:prstGeom prst="rect">
            <a:avLst/>
          </a:prstGeom>
          <a:noFill/>
          <a:ln>
            <a:noFill/>
          </a:ln>
        </p:spPr>
        <p:txBody>
          <a:bodyPr anchorCtr="0" anchor="t" bIns="0" lIns="0" spcFirstLastPara="1" rIns="0" wrap="square" tIns="0">
            <a:spAutoFit/>
          </a:bodyPr>
          <a:lstStyle/>
          <a:p>
            <a:pPr indent="0" lvl="0" marL="0" marR="0" rtl="0" algn="ctr">
              <a:lnSpc>
                <a:spcPct val="90001"/>
              </a:lnSpc>
              <a:spcBef>
                <a:spcPts val="0"/>
              </a:spcBef>
              <a:spcAft>
                <a:spcPts val="0"/>
              </a:spcAft>
              <a:buNone/>
            </a:pPr>
            <a:r>
              <a:rPr b="0" i="0" lang="en-US" sz="10122" u="none" cap="none" strike="noStrike">
                <a:solidFill>
                  <a:srgbClr val="0B2F3D"/>
                </a:solidFill>
                <a:latin typeface="Abril Fatface"/>
                <a:ea typeface="Abril Fatface"/>
                <a:cs typeface="Abril Fatface"/>
                <a:sym typeface="Abril Fatface"/>
              </a:rPr>
              <a:t>THANKS</a:t>
            </a:r>
            <a:endParaRPr/>
          </a:p>
        </p:txBody>
      </p:sp>
      <p:sp>
        <p:nvSpPr>
          <p:cNvPr id="396" name="Google Shape;396;p24"/>
          <p:cNvSpPr txBox="1"/>
          <p:nvPr/>
        </p:nvSpPr>
        <p:spPr>
          <a:xfrm>
            <a:off x="5741254" y="5829287"/>
            <a:ext cx="6805492" cy="39976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988" u="none" cap="none" strike="noStrike">
                <a:solidFill>
                  <a:srgbClr val="0B2F3D"/>
                </a:solidFill>
                <a:latin typeface="Roboto"/>
                <a:ea typeface="Roboto"/>
                <a:cs typeface="Roboto"/>
                <a:sym typeface="Roboto"/>
              </a:rPr>
              <a:t>FOR YOUR ATTENTION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3"/>
          <p:cNvPicPr preferRelativeResize="0"/>
          <p:nvPr/>
        </p:nvPicPr>
        <p:blipFill rotWithShape="1">
          <a:blip r:embed="rId3">
            <a:alphaModFix/>
          </a:blip>
          <a:srcRect b="0" l="0" r="0" t="0"/>
          <a:stretch/>
        </p:blipFill>
        <p:spPr>
          <a:xfrm>
            <a:off x="15368247" y="663529"/>
            <a:ext cx="1900578" cy="824779"/>
          </a:xfrm>
          <a:prstGeom prst="rect">
            <a:avLst/>
          </a:prstGeom>
          <a:noFill/>
          <a:ln>
            <a:noFill/>
          </a:ln>
        </p:spPr>
      </p:pic>
      <p:sp>
        <p:nvSpPr>
          <p:cNvPr id="104" name="Google Shape;104;p3"/>
          <p:cNvSpPr txBox="1"/>
          <p:nvPr/>
        </p:nvSpPr>
        <p:spPr>
          <a:xfrm>
            <a:off x="6486301" y="1124543"/>
            <a:ext cx="6795493" cy="93345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n-US" sz="7500" u="none" cap="none" strike="noStrike">
                <a:solidFill>
                  <a:srgbClr val="0B2F3D"/>
                </a:solidFill>
                <a:latin typeface="Arial"/>
                <a:ea typeface="Arial"/>
                <a:cs typeface="Arial"/>
                <a:sym typeface="Arial"/>
              </a:rPr>
              <a:t>Timeline</a:t>
            </a:r>
            <a:endParaRPr/>
          </a:p>
        </p:txBody>
      </p:sp>
      <p:pic>
        <p:nvPicPr>
          <p:cNvPr id="105" name="Google Shape;105;p3"/>
          <p:cNvPicPr preferRelativeResize="0"/>
          <p:nvPr/>
        </p:nvPicPr>
        <p:blipFill rotWithShape="1">
          <a:blip r:embed="rId4">
            <a:alphaModFix amt="5000"/>
          </a:blip>
          <a:srcRect b="0" l="0" r="0" t="0"/>
          <a:stretch/>
        </p:blipFill>
        <p:spPr>
          <a:xfrm>
            <a:off x="-182911" y="-8496"/>
            <a:ext cx="2034754" cy="2168827"/>
          </a:xfrm>
          <a:prstGeom prst="rect">
            <a:avLst/>
          </a:prstGeom>
          <a:noFill/>
          <a:ln>
            <a:noFill/>
          </a:ln>
        </p:spPr>
      </p:pic>
      <p:grpSp>
        <p:nvGrpSpPr>
          <p:cNvPr id="106" name="Google Shape;106;p3"/>
          <p:cNvGrpSpPr/>
          <p:nvPr/>
        </p:nvGrpSpPr>
        <p:grpSpPr>
          <a:xfrm>
            <a:off x="2747416" y="2580304"/>
            <a:ext cx="11672206" cy="1955706"/>
            <a:chOff x="0" y="-412"/>
            <a:chExt cx="3074161" cy="515083"/>
          </a:xfrm>
        </p:grpSpPr>
        <p:sp>
          <p:nvSpPr>
            <p:cNvPr id="107" name="Google Shape;107;p3"/>
            <p:cNvSpPr/>
            <p:nvPr/>
          </p:nvSpPr>
          <p:spPr>
            <a:xfrm>
              <a:off x="203200" y="-412"/>
              <a:ext cx="2870961" cy="515083"/>
            </a:xfrm>
            <a:custGeom>
              <a:rect b="b" l="l" r="r" t="t"/>
              <a:pathLst>
                <a:path extrusionOk="0" h="515083" w="2870961">
                  <a:moveTo>
                    <a:pt x="2870961" y="412"/>
                  </a:moveTo>
                  <a:cubicBezTo>
                    <a:pt x="2778824" y="0"/>
                    <a:pt x="2693508" y="48918"/>
                    <a:pt x="2647320" y="128644"/>
                  </a:cubicBezTo>
                  <a:cubicBezTo>
                    <a:pt x="2601132" y="208369"/>
                    <a:pt x="2601132" y="306714"/>
                    <a:pt x="2647320" y="386439"/>
                  </a:cubicBezTo>
                  <a:cubicBezTo>
                    <a:pt x="2693508" y="466165"/>
                    <a:pt x="2778824" y="515083"/>
                    <a:pt x="2870961" y="514671"/>
                  </a:cubicBezTo>
                  <a:lnTo>
                    <a:pt x="0" y="514671"/>
                  </a:lnTo>
                  <a:cubicBezTo>
                    <a:pt x="92137" y="515083"/>
                    <a:pt x="177453" y="466165"/>
                    <a:pt x="223641" y="386439"/>
                  </a:cubicBezTo>
                  <a:cubicBezTo>
                    <a:pt x="269829" y="306714"/>
                    <a:pt x="269829" y="208369"/>
                    <a:pt x="223641" y="128644"/>
                  </a:cubicBezTo>
                  <a:cubicBezTo>
                    <a:pt x="177453" y="48918"/>
                    <a:pt x="92137" y="0"/>
                    <a:pt x="0" y="412"/>
                  </a:cubicBezTo>
                  <a:close/>
                </a:path>
              </a:pathLst>
            </a:custGeom>
            <a:solidFill>
              <a:srgbClr val="0B2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txBox="1"/>
            <p:nvPr/>
          </p:nvSpPr>
          <p:spPr>
            <a:xfrm>
              <a:off x="0" y="19050"/>
              <a:ext cx="812800" cy="387350"/>
            </a:xfrm>
            <a:prstGeom prst="rect">
              <a:avLst/>
            </a:prstGeom>
            <a:noFill/>
            <a:ln>
              <a:noFill/>
            </a:ln>
          </p:spPr>
          <p:txBody>
            <a:bodyPr anchorCtr="0" anchor="ctr" bIns="50800" lIns="50800" spcFirstLastPara="1" rIns="50800" wrap="square" tIns="50800">
              <a:noAutofit/>
            </a:bodyPr>
            <a:lstStyle/>
            <a:p>
              <a:pPr indent="0" lvl="0" marL="0" marR="0" rtl="0" algn="ctr">
                <a:lnSpc>
                  <a:spcPct val="10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9" name="Google Shape;109;p3"/>
          <p:cNvGrpSpPr/>
          <p:nvPr/>
        </p:nvGrpSpPr>
        <p:grpSpPr>
          <a:xfrm>
            <a:off x="2457961" y="2581868"/>
            <a:ext cx="1943864" cy="1952577"/>
            <a:chOff x="1813" y="0"/>
            <a:chExt cx="809173" cy="812800"/>
          </a:xfrm>
        </p:grpSpPr>
        <p:sp>
          <p:nvSpPr>
            <p:cNvPr id="110" name="Google Shape;110;p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cap="flat" cmpd="sng" w="114300">
              <a:solidFill>
                <a:srgbClr val="ED8C0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0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2" name="Google Shape;112;p3"/>
          <p:cNvSpPr txBox="1"/>
          <p:nvPr/>
        </p:nvSpPr>
        <p:spPr>
          <a:xfrm>
            <a:off x="2562130" y="3185705"/>
            <a:ext cx="1735529" cy="948055"/>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0" i="0" lang="en-US" sz="3400" u="none" cap="none" strike="noStrike">
                <a:solidFill>
                  <a:srgbClr val="0B2F3D"/>
                </a:solidFill>
                <a:latin typeface="Arial"/>
                <a:ea typeface="Arial"/>
                <a:cs typeface="Arial"/>
                <a:sym typeface="Arial"/>
              </a:rPr>
              <a:t>STAGE</a:t>
            </a:r>
            <a:endParaRPr/>
          </a:p>
          <a:p>
            <a:pPr indent="0" lvl="0" marL="0" marR="0" rtl="0" algn="ctr">
              <a:lnSpc>
                <a:spcPct val="110000"/>
              </a:lnSpc>
              <a:spcBef>
                <a:spcPts val="0"/>
              </a:spcBef>
              <a:spcAft>
                <a:spcPts val="0"/>
              </a:spcAft>
              <a:buNone/>
            </a:pPr>
            <a:r>
              <a:rPr b="0" i="0" lang="en-US" sz="3400" u="none" cap="none" strike="noStrike">
                <a:solidFill>
                  <a:srgbClr val="0B2F3D"/>
                </a:solidFill>
                <a:latin typeface="Arial"/>
                <a:ea typeface="Arial"/>
                <a:cs typeface="Arial"/>
                <a:sym typeface="Arial"/>
              </a:rPr>
              <a:t>I</a:t>
            </a:r>
            <a:endParaRPr/>
          </a:p>
        </p:txBody>
      </p:sp>
      <p:sp>
        <p:nvSpPr>
          <p:cNvPr id="113" name="Google Shape;113;p3"/>
          <p:cNvSpPr txBox="1"/>
          <p:nvPr/>
        </p:nvSpPr>
        <p:spPr>
          <a:xfrm>
            <a:off x="5462387" y="2910457"/>
            <a:ext cx="8843320" cy="11811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3000" u="none" cap="none" strike="noStrike">
                <a:solidFill>
                  <a:srgbClr val="FFFFFF"/>
                </a:solidFill>
                <a:latin typeface="Arial"/>
                <a:ea typeface="Arial"/>
                <a:cs typeface="Arial"/>
                <a:sym typeface="Arial"/>
              </a:rPr>
              <a:t>Basic idea of the problem statement</a:t>
            </a:r>
            <a:endParaRPr/>
          </a:p>
          <a:p>
            <a:pPr indent="0" lvl="0" marL="0" marR="0" rtl="0" algn="l">
              <a:lnSpc>
                <a:spcPct val="160000"/>
              </a:lnSpc>
              <a:spcBef>
                <a:spcPts val="0"/>
              </a:spcBef>
              <a:spcAft>
                <a:spcPts val="0"/>
              </a:spcAft>
              <a:buNone/>
            </a:pPr>
            <a:r>
              <a:rPr b="0" i="0" lang="en-US" sz="3000" u="none" cap="none" strike="noStrike">
                <a:solidFill>
                  <a:srgbClr val="FFFFFF"/>
                </a:solidFill>
                <a:latin typeface="Arial"/>
                <a:ea typeface="Arial"/>
                <a:cs typeface="Arial"/>
                <a:sym typeface="Arial"/>
              </a:rPr>
              <a:t>Dataset collection</a:t>
            </a:r>
            <a:endParaRPr/>
          </a:p>
        </p:txBody>
      </p:sp>
      <p:grpSp>
        <p:nvGrpSpPr>
          <p:cNvPr id="114" name="Google Shape;114;p3"/>
          <p:cNvGrpSpPr/>
          <p:nvPr/>
        </p:nvGrpSpPr>
        <p:grpSpPr>
          <a:xfrm>
            <a:off x="2855940" y="5056756"/>
            <a:ext cx="11672206" cy="1955706"/>
            <a:chOff x="0" y="-412"/>
            <a:chExt cx="3074161" cy="515083"/>
          </a:xfrm>
        </p:grpSpPr>
        <p:sp>
          <p:nvSpPr>
            <p:cNvPr id="115" name="Google Shape;115;p3"/>
            <p:cNvSpPr/>
            <p:nvPr/>
          </p:nvSpPr>
          <p:spPr>
            <a:xfrm>
              <a:off x="203200" y="-412"/>
              <a:ext cx="2870961" cy="515083"/>
            </a:xfrm>
            <a:custGeom>
              <a:rect b="b" l="l" r="r" t="t"/>
              <a:pathLst>
                <a:path extrusionOk="0" h="515083" w="2870961">
                  <a:moveTo>
                    <a:pt x="2870961" y="412"/>
                  </a:moveTo>
                  <a:cubicBezTo>
                    <a:pt x="2778824" y="0"/>
                    <a:pt x="2693508" y="48918"/>
                    <a:pt x="2647320" y="128644"/>
                  </a:cubicBezTo>
                  <a:cubicBezTo>
                    <a:pt x="2601132" y="208369"/>
                    <a:pt x="2601132" y="306714"/>
                    <a:pt x="2647320" y="386439"/>
                  </a:cubicBezTo>
                  <a:cubicBezTo>
                    <a:pt x="2693508" y="466165"/>
                    <a:pt x="2778824" y="515083"/>
                    <a:pt x="2870961" y="514671"/>
                  </a:cubicBezTo>
                  <a:lnTo>
                    <a:pt x="0" y="514671"/>
                  </a:lnTo>
                  <a:cubicBezTo>
                    <a:pt x="92137" y="515083"/>
                    <a:pt x="177453" y="466165"/>
                    <a:pt x="223641" y="386439"/>
                  </a:cubicBezTo>
                  <a:cubicBezTo>
                    <a:pt x="269829" y="306714"/>
                    <a:pt x="269829" y="208369"/>
                    <a:pt x="223641" y="128644"/>
                  </a:cubicBezTo>
                  <a:cubicBezTo>
                    <a:pt x="177453" y="48918"/>
                    <a:pt x="92137" y="0"/>
                    <a:pt x="0" y="412"/>
                  </a:cubicBezTo>
                  <a:close/>
                </a:path>
              </a:pathLst>
            </a:custGeom>
            <a:solidFill>
              <a:srgbClr val="0B2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txBox="1"/>
            <p:nvPr/>
          </p:nvSpPr>
          <p:spPr>
            <a:xfrm>
              <a:off x="0" y="19050"/>
              <a:ext cx="812800" cy="387350"/>
            </a:xfrm>
            <a:prstGeom prst="rect">
              <a:avLst/>
            </a:prstGeom>
            <a:noFill/>
            <a:ln>
              <a:noFill/>
            </a:ln>
          </p:spPr>
          <p:txBody>
            <a:bodyPr anchorCtr="0" anchor="ctr" bIns="50800" lIns="50800" spcFirstLastPara="1" rIns="50800" wrap="square" tIns="50800">
              <a:noAutofit/>
            </a:bodyPr>
            <a:lstStyle/>
            <a:p>
              <a:pPr indent="0" lvl="0" marL="0" marR="0" rtl="0" algn="ctr">
                <a:lnSpc>
                  <a:spcPct val="10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7" name="Google Shape;117;p3"/>
          <p:cNvGrpSpPr/>
          <p:nvPr/>
        </p:nvGrpSpPr>
        <p:grpSpPr>
          <a:xfrm>
            <a:off x="2566485" y="5058320"/>
            <a:ext cx="1943864" cy="1952577"/>
            <a:chOff x="1813" y="0"/>
            <a:chExt cx="809173" cy="812800"/>
          </a:xfrm>
        </p:grpSpPr>
        <p:sp>
          <p:nvSpPr>
            <p:cNvPr id="118" name="Google Shape;118;p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cap="flat" cmpd="sng" w="114300">
              <a:solidFill>
                <a:srgbClr val="ED8C0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0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0" name="Google Shape;120;p3"/>
          <p:cNvSpPr txBox="1"/>
          <p:nvPr/>
        </p:nvSpPr>
        <p:spPr>
          <a:xfrm>
            <a:off x="2670654" y="5662157"/>
            <a:ext cx="1735529" cy="948055"/>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0" i="0" lang="en-US" sz="3400" u="none" cap="none" strike="noStrike">
                <a:solidFill>
                  <a:srgbClr val="0B2F3D"/>
                </a:solidFill>
                <a:latin typeface="Arial"/>
                <a:ea typeface="Arial"/>
                <a:cs typeface="Arial"/>
                <a:sym typeface="Arial"/>
              </a:rPr>
              <a:t>STAGE</a:t>
            </a:r>
            <a:endParaRPr/>
          </a:p>
          <a:p>
            <a:pPr indent="0" lvl="0" marL="0" marR="0" rtl="0" algn="ctr">
              <a:lnSpc>
                <a:spcPct val="110000"/>
              </a:lnSpc>
              <a:spcBef>
                <a:spcPts val="0"/>
              </a:spcBef>
              <a:spcAft>
                <a:spcPts val="0"/>
              </a:spcAft>
              <a:buNone/>
            </a:pPr>
            <a:r>
              <a:rPr b="0" i="0" lang="en-US" sz="3400" u="none" cap="none" strike="noStrike">
                <a:solidFill>
                  <a:srgbClr val="0B2F3D"/>
                </a:solidFill>
                <a:latin typeface="Arial"/>
                <a:ea typeface="Arial"/>
                <a:cs typeface="Arial"/>
                <a:sym typeface="Arial"/>
              </a:rPr>
              <a:t>II</a:t>
            </a:r>
            <a:endParaRPr/>
          </a:p>
        </p:txBody>
      </p:sp>
      <p:sp>
        <p:nvSpPr>
          <p:cNvPr id="121" name="Google Shape;121;p3"/>
          <p:cNvSpPr txBox="1"/>
          <p:nvPr/>
        </p:nvSpPr>
        <p:spPr>
          <a:xfrm>
            <a:off x="5579993" y="5382170"/>
            <a:ext cx="8608108" cy="11811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3000" u="none" cap="none" strike="noStrike">
                <a:solidFill>
                  <a:srgbClr val="FFFFFF"/>
                </a:solidFill>
                <a:latin typeface="Arial"/>
                <a:ea typeface="Arial"/>
                <a:cs typeface="Arial"/>
                <a:sym typeface="Arial"/>
              </a:rPr>
              <a:t>Strong baseline of the problem statement</a:t>
            </a:r>
            <a:endParaRPr/>
          </a:p>
          <a:p>
            <a:pPr indent="0" lvl="0" marL="0" marR="0" rtl="0" algn="l">
              <a:lnSpc>
                <a:spcPct val="160000"/>
              </a:lnSpc>
              <a:spcBef>
                <a:spcPts val="0"/>
              </a:spcBef>
              <a:spcAft>
                <a:spcPts val="0"/>
              </a:spcAft>
              <a:buNone/>
            </a:pPr>
            <a:r>
              <a:rPr b="0" i="0" lang="en-US" sz="3000" u="none" cap="none" strike="noStrike">
                <a:solidFill>
                  <a:srgbClr val="FFFFFF"/>
                </a:solidFill>
                <a:latin typeface="Arial"/>
                <a:ea typeface="Arial"/>
                <a:cs typeface="Arial"/>
                <a:sym typeface="Arial"/>
              </a:rPr>
              <a:t>Trained different models</a:t>
            </a:r>
            <a:endParaRPr/>
          </a:p>
        </p:txBody>
      </p:sp>
      <p:grpSp>
        <p:nvGrpSpPr>
          <p:cNvPr id="122" name="Google Shape;122;p3"/>
          <p:cNvGrpSpPr/>
          <p:nvPr/>
        </p:nvGrpSpPr>
        <p:grpSpPr>
          <a:xfrm>
            <a:off x="2855940" y="7533208"/>
            <a:ext cx="11672282" cy="1955719"/>
            <a:chOff x="0" y="-412"/>
            <a:chExt cx="3074161" cy="515083"/>
          </a:xfrm>
        </p:grpSpPr>
        <p:sp>
          <p:nvSpPr>
            <p:cNvPr id="123" name="Google Shape;123;p3"/>
            <p:cNvSpPr/>
            <p:nvPr/>
          </p:nvSpPr>
          <p:spPr>
            <a:xfrm>
              <a:off x="203200" y="-412"/>
              <a:ext cx="2870961" cy="515083"/>
            </a:xfrm>
            <a:custGeom>
              <a:rect b="b" l="l" r="r" t="t"/>
              <a:pathLst>
                <a:path extrusionOk="0" h="515083" w="2870961">
                  <a:moveTo>
                    <a:pt x="2870961" y="412"/>
                  </a:moveTo>
                  <a:cubicBezTo>
                    <a:pt x="2778824" y="0"/>
                    <a:pt x="2693508" y="48918"/>
                    <a:pt x="2647320" y="128644"/>
                  </a:cubicBezTo>
                  <a:cubicBezTo>
                    <a:pt x="2601132" y="208369"/>
                    <a:pt x="2601132" y="306714"/>
                    <a:pt x="2647320" y="386439"/>
                  </a:cubicBezTo>
                  <a:cubicBezTo>
                    <a:pt x="2693508" y="466165"/>
                    <a:pt x="2778824" y="515083"/>
                    <a:pt x="2870961" y="514671"/>
                  </a:cubicBezTo>
                  <a:lnTo>
                    <a:pt x="0" y="514671"/>
                  </a:lnTo>
                  <a:cubicBezTo>
                    <a:pt x="92137" y="515083"/>
                    <a:pt x="177453" y="466165"/>
                    <a:pt x="223641" y="386439"/>
                  </a:cubicBezTo>
                  <a:cubicBezTo>
                    <a:pt x="269829" y="306714"/>
                    <a:pt x="269829" y="208369"/>
                    <a:pt x="223641" y="128644"/>
                  </a:cubicBezTo>
                  <a:cubicBezTo>
                    <a:pt x="177453" y="48918"/>
                    <a:pt x="92137" y="0"/>
                    <a:pt x="0" y="412"/>
                  </a:cubicBezTo>
                  <a:close/>
                </a:path>
              </a:pathLst>
            </a:custGeom>
            <a:solidFill>
              <a:srgbClr val="0B2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txBox="1"/>
            <p:nvPr/>
          </p:nvSpPr>
          <p:spPr>
            <a:xfrm>
              <a:off x="0" y="19050"/>
              <a:ext cx="812800" cy="387350"/>
            </a:xfrm>
            <a:prstGeom prst="rect">
              <a:avLst/>
            </a:prstGeom>
            <a:noFill/>
            <a:ln>
              <a:noFill/>
            </a:ln>
          </p:spPr>
          <p:txBody>
            <a:bodyPr anchorCtr="0" anchor="ctr" bIns="50800" lIns="50800" spcFirstLastPara="1" rIns="50800" wrap="square" tIns="50800">
              <a:noAutofit/>
            </a:bodyPr>
            <a:lstStyle/>
            <a:p>
              <a:pPr indent="0" lvl="0" marL="0" marR="0" rtl="0" algn="ctr">
                <a:lnSpc>
                  <a:spcPct val="10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5" name="Google Shape;125;p3"/>
          <p:cNvGrpSpPr/>
          <p:nvPr/>
        </p:nvGrpSpPr>
        <p:grpSpPr>
          <a:xfrm>
            <a:off x="2566485" y="7534772"/>
            <a:ext cx="1943864" cy="1952577"/>
            <a:chOff x="1813" y="0"/>
            <a:chExt cx="809173" cy="812800"/>
          </a:xfrm>
        </p:grpSpPr>
        <p:sp>
          <p:nvSpPr>
            <p:cNvPr id="126" name="Google Shape;126;p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cap="flat" cmpd="sng" w="114300">
              <a:solidFill>
                <a:srgbClr val="ED8C0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txBox="1"/>
            <p:nvPr/>
          </p:nvSpPr>
          <p:spPr>
            <a:xfrm>
              <a:off x="76200" y="95250"/>
              <a:ext cx="660400" cy="641350"/>
            </a:xfrm>
            <a:prstGeom prst="rect">
              <a:avLst/>
            </a:prstGeom>
            <a:noFill/>
            <a:ln>
              <a:noFill/>
            </a:ln>
          </p:spPr>
          <p:txBody>
            <a:bodyPr anchorCtr="0" anchor="ctr" bIns="50800" lIns="50800" spcFirstLastPara="1" rIns="50800" wrap="square" tIns="50800">
              <a:noAutofit/>
            </a:bodyPr>
            <a:lstStyle/>
            <a:p>
              <a:pPr indent="0" lvl="0" marL="0" marR="0" rtl="0" algn="ctr">
                <a:lnSpc>
                  <a:spcPct val="107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8" name="Google Shape;128;p3"/>
          <p:cNvSpPr txBox="1"/>
          <p:nvPr/>
        </p:nvSpPr>
        <p:spPr>
          <a:xfrm>
            <a:off x="2670654" y="8138609"/>
            <a:ext cx="1735529" cy="948055"/>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0" i="0" lang="en-US" sz="3400" u="none" cap="none" strike="noStrike">
                <a:solidFill>
                  <a:srgbClr val="0B2F3D"/>
                </a:solidFill>
                <a:latin typeface="Arial"/>
                <a:ea typeface="Arial"/>
                <a:cs typeface="Arial"/>
                <a:sym typeface="Arial"/>
              </a:rPr>
              <a:t>STAGE</a:t>
            </a:r>
            <a:endParaRPr/>
          </a:p>
          <a:p>
            <a:pPr indent="0" lvl="0" marL="0" marR="0" rtl="0" algn="ctr">
              <a:lnSpc>
                <a:spcPct val="110000"/>
              </a:lnSpc>
              <a:spcBef>
                <a:spcPts val="0"/>
              </a:spcBef>
              <a:spcAft>
                <a:spcPts val="0"/>
              </a:spcAft>
              <a:buNone/>
            </a:pPr>
            <a:r>
              <a:rPr b="0" i="0" lang="en-US" sz="3400" u="none" cap="none" strike="noStrike">
                <a:solidFill>
                  <a:srgbClr val="0B2F3D"/>
                </a:solidFill>
                <a:latin typeface="Arial"/>
                <a:ea typeface="Arial"/>
                <a:cs typeface="Arial"/>
                <a:sym typeface="Arial"/>
              </a:rPr>
              <a:t>III</a:t>
            </a:r>
            <a:endParaRPr/>
          </a:p>
        </p:txBody>
      </p:sp>
      <p:sp>
        <p:nvSpPr>
          <p:cNvPr id="129" name="Google Shape;129;p3"/>
          <p:cNvSpPr txBox="1"/>
          <p:nvPr/>
        </p:nvSpPr>
        <p:spPr>
          <a:xfrm>
            <a:off x="7412700" y="7675266"/>
            <a:ext cx="7908000" cy="1671600"/>
          </a:xfrm>
          <a:prstGeom prst="rect">
            <a:avLst/>
          </a:prstGeom>
          <a:noFill/>
          <a:ln>
            <a:noFill/>
          </a:ln>
        </p:spPr>
        <p:txBody>
          <a:bodyPr anchorCtr="0" anchor="t" bIns="0" lIns="0" spcFirstLastPara="1" rIns="0" wrap="square" tIns="0">
            <a:spAutoFit/>
          </a:bodyPr>
          <a:lstStyle/>
          <a:p>
            <a:pPr indent="0" lvl="0" marL="0" marR="0" rtl="0" algn="l">
              <a:lnSpc>
                <a:spcPct val="131000"/>
              </a:lnSpc>
              <a:spcBef>
                <a:spcPts val="0"/>
              </a:spcBef>
              <a:spcAft>
                <a:spcPts val="0"/>
              </a:spcAft>
              <a:buNone/>
            </a:pPr>
            <a:r>
              <a:rPr b="0" i="0" lang="en-US" sz="3000" u="none" cap="none" strike="noStrike">
                <a:solidFill>
                  <a:srgbClr val="FFFFFF"/>
                </a:solidFill>
                <a:latin typeface="Arial"/>
                <a:ea typeface="Arial"/>
                <a:cs typeface="Arial"/>
                <a:sym typeface="Arial"/>
              </a:rPr>
              <a:t>Add angle feature vector</a:t>
            </a:r>
            <a:endParaRPr/>
          </a:p>
          <a:p>
            <a:pPr indent="0" lvl="0" marL="0" marR="0" rtl="0" algn="l">
              <a:lnSpc>
                <a:spcPct val="131000"/>
              </a:lnSpc>
              <a:spcBef>
                <a:spcPts val="0"/>
              </a:spcBef>
              <a:spcAft>
                <a:spcPts val="0"/>
              </a:spcAft>
              <a:buNone/>
            </a:pPr>
            <a:r>
              <a:rPr lang="en-US" sz="3000">
                <a:solidFill>
                  <a:srgbClr val="FFFFFF"/>
                </a:solidFill>
              </a:rPr>
              <a:t>Modified </a:t>
            </a:r>
            <a:r>
              <a:rPr b="0" i="0" lang="en-US" sz="3000" u="none" cap="none" strike="noStrike">
                <a:solidFill>
                  <a:srgbClr val="FFFFFF"/>
                </a:solidFill>
                <a:latin typeface="Arial"/>
                <a:ea typeface="Arial"/>
                <a:cs typeface="Arial"/>
                <a:sym typeface="Arial"/>
              </a:rPr>
              <a:t>keypoints feature vector </a:t>
            </a:r>
            <a:endParaRPr/>
          </a:p>
          <a:p>
            <a:pPr indent="0" lvl="0" marL="0" marR="0" rtl="0" algn="l">
              <a:lnSpc>
                <a:spcPct val="131000"/>
              </a:lnSpc>
              <a:spcBef>
                <a:spcPts val="0"/>
              </a:spcBef>
              <a:spcAft>
                <a:spcPts val="0"/>
              </a:spcAft>
              <a:buNone/>
            </a:pPr>
            <a:r>
              <a:rPr b="0" i="0" lang="en-US" sz="3000" u="none" cap="none" strike="noStrike">
                <a:solidFill>
                  <a:srgbClr val="FFFFFF"/>
                </a:solidFill>
                <a:latin typeface="Arial"/>
                <a:ea typeface="Arial"/>
                <a:cs typeface="Arial"/>
                <a:sym typeface="Arial"/>
              </a:rPr>
              <a:t>Realtime pose classifier</a:t>
            </a:r>
            <a:endParaRPr/>
          </a:p>
        </p:txBody>
      </p:sp>
      <p:sp>
        <p:nvSpPr>
          <p:cNvPr id="130" name="Google Shape;130;p3"/>
          <p:cNvSpPr txBox="1"/>
          <p:nvPr/>
        </p:nvSpPr>
        <p:spPr>
          <a:xfrm>
            <a:off x="4571988" y="7977672"/>
            <a:ext cx="2840700" cy="923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000" u="none" cap="none" strike="noStrike">
                <a:solidFill>
                  <a:srgbClr val="FFFFFF"/>
                </a:solidFill>
                <a:latin typeface="Arial"/>
                <a:ea typeface="Arial"/>
                <a:cs typeface="Arial"/>
                <a:sym typeface="Arial"/>
              </a:rPr>
              <a:t>Own </a:t>
            </a:r>
            <a:endParaRPr/>
          </a:p>
          <a:p>
            <a:pPr indent="0" lvl="0" marL="0" marR="0" rtl="0" algn="ctr">
              <a:lnSpc>
                <a:spcPct val="100000"/>
              </a:lnSpc>
              <a:spcBef>
                <a:spcPts val="0"/>
              </a:spcBef>
              <a:spcAft>
                <a:spcPts val="0"/>
              </a:spcAft>
              <a:buNone/>
            </a:pPr>
            <a:r>
              <a:rPr b="0" i="0" lang="en-US" sz="3000" u="none" cap="none" strike="noStrike">
                <a:solidFill>
                  <a:srgbClr val="FFFFFF"/>
                </a:solidFill>
                <a:latin typeface="Arial"/>
                <a:ea typeface="Arial"/>
                <a:cs typeface="Arial"/>
                <a:sym typeface="Arial"/>
              </a:rPr>
              <a:t>contribution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4"/>
          <p:cNvPicPr preferRelativeResize="0"/>
          <p:nvPr/>
        </p:nvPicPr>
        <p:blipFill rotWithShape="1">
          <a:blip r:embed="rId3">
            <a:alphaModFix/>
          </a:blip>
          <a:srcRect b="0" l="0" r="0" t="0"/>
          <a:stretch/>
        </p:blipFill>
        <p:spPr>
          <a:xfrm>
            <a:off x="15358722" y="663529"/>
            <a:ext cx="1900578" cy="824779"/>
          </a:xfrm>
          <a:prstGeom prst="rect">
            <a:avLst/>
          </a:prstGeom>
          <a:noFill/>
          <a:ln>
            <a:noFill/>
          </a:ln>
        </p:spPr>
      </p:pic>
      <p:grpSp>
        <p:nvGrpSpPr>
          <p:cNvPr id="136" name="Google Shape;136;p4"/>
          <p:cNvGrpSpPr/>
          <p:nvPr/>
        </p:nvGrpSpPr>
        <p:grpSpPr>
          <a:xfrm>
            <a:off x="1242984" y="1262216"/>
            <a:ext cx="2646004" cy="1852203"/>
            <a:chOff x="0" y="0"/>
            <a:chExt cx="6350000" cy="4445000"/>
          </a:xfrm>
        </p:grpSpPr>
        <p:sp>
          <p:nvSpPr>
            <p:cNvPr id="137" name="Google Shape;137;p4"/>
            <p:cNvSpPr/>
            <p:nvPr/>
          </p:nvSpPr>
          <p:spPr>
            <a:xfrm>
              <a:off x="0" y="0"/>
              <a:ext cx="6350000" cy="4445000"/>
            </a:xfrm>
            <a:custGeom>
              <a:rect b="b" l="l" r="r" t="t"/>
              <a:pathLst>
                <a:path extrusionOk="0" h="4445000" w="6350000">
                  <a:moveTo>
                    <a:pt x="0" y="3429000"/>
                  </a:moveTo>
                  <a:lnTo>
                    <a:pt x="0" y="1016000"/>
                  </a:lnTo>
                  <a:cubicBezTo>
                    <a:pt x="0" y="454660"/>
                    <a:pt x="454660" y="0"/>
                    <a:pt x="1016000" y="0"/>
                  </a:cubicBezTo>
                  <a:lnTo>
                    <a:pt x="5334000" y="0"/>
                  </a:lnTo>
                  <a:cubicBezTo>
                    <a:pt x="5895340" y="0"/>
                    <a:pt x="6350000" y="454660"/>
                    <a:pt x="6350000" y="1016000"/>
                  </a:cubicBezTo>
                  <a:lnTo>
                    <a:pt x="6350000" y="3429000"/>
                  </a:lnTo>
                  <a:cubicBezTo>
                    <a:pt x="6350000" y="3990340"/>
                    <a:pt x="5895340" y="4445000"/>
                    <a:pt x="5334000" y="4445000"/>
                  </a:cubicBezTo>
                  <a:lnTo>
                    <a:pt x="1016000" y="4445000"/>
                  </a:lnTo>
                  <a:cubicBezTo>
                    <a:pt x="454660" y="4445000"/>
                    <a:pt x="0" y="3990340"/>
                    <a:pt x="0" y="3429000"/>
                  </a:cubicBezTo>
                  <a:close/>
                </a:path>
              </a:pathLst>
            </a:custGeom>
            <a:blipFill rotWithShape="1">
              <a:blip r:embed="rId4">
                <a:alphaModFix/>
              </a:blip>
              <a:stretch>
                <a:fillRect b="0" l="-12275" r="-1227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0" y="0"/>
              <a:ext cx="6350000" cy="4445000"/>
            </a:xfrm>
            <a:custGeom>
              <a:rect b="b" l="l" r="r" t="t"/>
              <a:pathLst>
                <a:path extrusionOk="0" h="4445000" w="6350000">
                  <a:moveTo>
                    <a:pt x="6330950" y="3429000"/>
                  </a:moveTo>
                  <a:cubicBezTo>
                    <a:pt x="6330950" y="3978910"/>
                    <a:pt x="5883910" y="4425950"/>
                    <a:pt x="5334000" y="4425950"/>
                  </a:cubicBezTo>
                  <a:lnTo>
                    <a:pt x="1016000" y="4425950"/>
                  </a:lnTo>
                  <a:cubicBezTo>
                    <a:pt x="466090" y="4425950"/>
                    <a:pt x="19050" y="3978910"/>
                    <a:pt x="19050" y="3429000"/>
                  </a:cubicBezTo>
                  <a:lnTo>
                    <a:pt x="19050" y="1016000"/>
                  </a:lnTo>
                  <a:cubicBezTo>
                    <a:pt x="19050" y="466090"/>
                    <a:pt x="466090" y="19050"/>
                    <a:pt x="1016000" y="19050"/>
                  </a:cubicBezTo>
                  <a:lnTo>
                    <a:pt x="5334000" y="19050"/>
                  </a:lnTo>
                  <a:cubicBezTo>
                    <a:pt x="5883910" y="19050"/>
                    <a:pt x="6330950" y="466090"/>
                    <a:pt x="6330950" y="1016000"/>
                  </a:cubicBezTo>
                  <a:lnTo>
                    <a:pt x="6330950" y="3429000"/>
                  </a:lnTo>
                  <a:moveTo>
                    <a:pt x="6350000" y="3429000"/>
                  </a:moveTo>
                  <a:lnTo>
                    <a:pt x="6350000" y="1016000"/>
                  </a:lnTo>
                  <a:cubicBezTo>
                    <a:pt x="6350000" y="454660"/>
                    <a:pt x="5895340" y="0"/>
                    <a:pt x="5334000" y="0"/>
                  </a:cubicBezTo>
                  <a:lnTo>
                    <a:pt x="1016000" y="0"/>
                  </a:lnTo>
                  <a:cubicBezTo>
                    <a:pt x="454660" y="0"/>
                    <a:pt x="0" y="454660"/>
                    <a:pt x="0" y="1016000"/>
                  </a:cubicBezTo>
                  <a:lnTo>
                    <a:pt x="0" y="3429000"/>
                  </a:lnTo>
                  <a:cubicBezTo>
                    <a:pt x="0" y="3990340"/>
                    <a:pt x="454660" y="4445000"/>
                    <a:pt x="1016000" y="4445000"/>
                  </a:cubicBezTo>
                  <a:lnTo>
                    <a:pt x="5334000" y="4445000"/>
                  </a:lnTo>
                  <a:cubicBezTo>
                    <a:pt x="5895340" y="4445000"/>
                    <a:pt x="6350000" y="3990340"/>
                    <a:pt x="6350000" y="3429000"/>
                  </a:cubicBezTo>
                  <a:lnTo>
                    <a:pt x="6350000" y="3429000"/>
                  </a:lnTo>
                  <a:close/>
                </a:path>
              </a:pathLst>
            </a:custGeom>
            <a:solidFill>
              <a:srgbClr val="68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4"/>
          <p:cNvGrpSpPr/>
          <p:nvPr/>
        </p:nvGrpSpPr>
        <p:grpSpPr>
          <a:xfrm>
            <a:off x="4301690" y="1262216"/>
            <a:ext cx="2607713" cy="1825399"/>
            <a:chOff x="0" y="0"/>
            <a:chExt cx="6350000" cy="4445000"/>
          </a:xfrm>
        </p:grpSpPr>
        <p:sp>
          <p:nvSpPr>
            <p:cNvPr id="140" name="Google Shape;140;p4"/>
            <p:cNvSpPr/>
            <p:nvPr/>
          </p:nvSpPr>
          <p:spPr>
            <a:xfrm>
              <a:off x="0" y="0"/>
              <a:ext cx="6350000" cy="4445000"/>
            </a:xfrm>
            <a:custGeom>
              <a:rect b="b" l="l" r="r" t="t"/>
              <a:pathLst>
                <a:path extrusionOk="0" h="4445000" w="6350000">
                  <a:moveTo>
                    <a:pt x="0" y="3429000"/>
                  </a:moveTo>
                  <a:lnTo>
                    <a:pt x="0" y="1016000"/>
                  </a:lnTo>
                  <a:cubicBezTo>
                    <a:pt x="0" y="454660"/>
                    <a:pt x="454660" y="0"/>
                    <a:pt x="1016000" y="0"/>
                  </a:cubicBezTo>
                  <a:lnTo>
                    <a:pt x="5334000" y="0"/>
                  </a:lnTo>
                  <a:cubicBezTo>
                    <a:pt x="5895340" y="0"/>
                    <a:pt x="6350000" y="454660"/>
                    <a:pt x="6350000" y="1016000"/>
                  </a:cubicBezTo>
                  <a:lnTo>
                    <a:pt x="6350000" y="3429000"/>
                  </a:lnTo>
                  <a:cubicBezTo>
                    <a:pt x="6350000" y="3990340"/>
                    <a:pt x="5895340" y="4445000"/>
                    <a:pt x="5334000" y="4445000"/>
                  </a:cubicBezTo>
                  <a:lnTo>
                    <a:pt x="1016000" y="4445000"/>
                  </a:lnTo>
                  <a:cubicBezTo>
                    <a:pt x="454660" y="4445000"/>
                    <a:pt x="0" y="3990340"/>
                    <a:pt x="0" y="3429000"/>
                  </a:cubicBezTo>
                  <a:close/>
                </a:path>
              </a:pathLst>
            </a:custGeom>
            <a:blipFill rotWithShape="1">
              <a:blip r:embed="rId5">
                <a:alphaModFix/>
              </a:blip>
              <a:stretch>
                <a:fillRect b="0" l="-12275" r="-1227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0" y="0"/>
              <a:ext cx="6350000" cy="4445000"/>
            </a:xfrm>
            <a:custGeom>
              <a:rect b="b" l="l" r="r" t="t"/>
              <a:pathLst>
                <a:path extrusionOk="0" h="4445000" w="6350000">
                  <a:moveTo>
                    <a:pt x="6330950" y="3429000"/>
                  </a:moveTo>
                  <a:cubicBezTo>
                    <a:pt x="6330950" y="3978910"/>
                    <a:pt x="5883910" y="4425950"/>
                    <a:pt x="5334000" y="4425950"/>
                  </a:cubicBezTo>
                  <a:lnTo>
                    <a:pt x="1016000" y="4425950"/>
                  </a:lnTo>
                  <a:cubicBezTo>
                    <a:pt x="466090" y="4425950"/>
                    <a:pt x="19050" y="3978910"/>
                    <a:pt x="19050" y="3429000"/>
                  </a:cubicBezTo>
                  <a:lnTo>
                    <a:pt x="19050" y="1016000"/>
                  </a:lnTo>
                  <a:cubicBezTo>
                    <a:pt x="19050" y="466090"/>
                    <a:pt x="466090" y="19050"/>
                    <a:pt x="1016000" y="19050"/>
                  </a:cubicBezTo>
                  <a:lnTo>
                    <a:pt x="5334000" y="19050"/>
                  </a:lnTo>
                  <a:cubicBezTo>
                    <a:pt x="5883910" y="19050"/>
                    <a:pt x="6330950" y="466090"/>
                    <a:pt x="6330950" y="1016000"/>
                  </a:cubicBezTo>
                  <a:lnTo>
                    <a:pt x="6330950" y="3429000"/>
                  </a:lnTo>
                  <a:moveTo>
                    <a:pt x="6350000" y="3429000"/>
                  </a:moveTo>
                  <a:lnTo>
                    <a:pt x="6350000" y="1016000"/>
                  </a:lnTo>
                  <a:cubicBezTo>
                    <a:pt x="6350000" y="454660"/>
                    <a:pt x="5895340" y="0"/>
                    <a:pt x="5334000" y="0"/>
                  </a:cubicBezTo>
                  <a:lnTo>
                    <a:pt x="1016000" y="0"/>
                  </a:lnTo>
                  <a:cubicBezTo>
                    <a:pt x="454660" y="0"/>
                    <a:pt x="0" y="454660"/>
                    <a:pt x="0" y="1016000"/>
                  </a:cubicBezTo>
                  <a:lnTo>
                    <a:pt x="0" y="3429000"/>
                  </a:lnTo>
                  <a:cubicBezTo>
                    <a:pt x="0" y="3990340"/>
                    <a:pt x="454660" y="4445000"/>
                    <a:pt x="1016000" y="4445000"/>
                  </a:cubicBezTo>
                  <a:lnTo>
                    <a:pt x="5334000" y="4445000"/>
                  </a:lnTo>
                  <a:cubicBezTo>
                    <a:pt x="5895340" y="4445000"/>
                    <a:pt x="6350000" y="3990340"/>
                    <a:pt x="6350000" y="3429000"/>
                  </a:cubicBezTo>
                  <a:lnTo>
                    <a:pt x="6350000" y="3429000"/>
                  </a:lnTo>
                  <a:close/>
                </a:path>
              </a:pathLst>
            </a:custGeom>
            <a:solidFill>
              <a:srgbClr val="68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4"/>
          <p:cNvGrpSpPr/>
          <p:nvPr/>
        </p:nvGrpSpPr>
        <p:grpSpPr>
          <a:xfrm>
            <a:off x="7322266" y="1262216"/>
            <a:ext cx="2552513" cy="1786759"/>
            <a:chOff x="0" y="0"/>
            <a:chExt cx="6350000" cy="4445000"/>
          </a:xfrm>
        </p:grpSpPr>
        <p:sp>
          <p:nvSpPr>
            <p:cNvPr id="143" name="Google Shape;143;p4"/>
            <p:cNvSpPr/>
            <p:nvPr/>
          </p:nvSpPr>
          <p:spPr>
            <a:xfrm>
              <a:off x="0" y="0"/>
              <a:ext cx="6350000" cy="4445000"/>
            </a:xfrm>
            <a:custGeom>
              <a:rect b="b" l="l" r="r" t="t"/>
              <a:pathLst>
                <a:path extrusionOk="0" h="4445000" w="6350000">
                  <a:moveTo>
                    <a:pt x="0" y="3429000"/>
                  </a:moveTo>
                  <a:lnTo>
                    <a:pt x="0" y="1016000"/>
                  </a:lnTo>
                  <a:cubicBezTo>
                    <a:pt x="0" y="454660"/>
                    <a:pt x="454660" y="0"/>
                    <a:pt x="1016000" y="0"/>
                  </a:cubicBezTo>
                  <a:lnTo>
                    <a:pt x="5334000" y="0"/>
                  </a:lnTo>
                  <a:cubicBezTo>
                    <a:pt x="5895340" y="0"/>
                    <a:pt x="6350000" y="454660"/>
                    <a:pt x="6350000" y="1016000"/>
                  </a:cubicBezTo>
                  <a:lnTo>
                    <a:pt x="6350000" y="3429000"/>
                  </a:lnTo>
                  <a:cubicBezTo>
                    <a:pt x="6350000" y="3990340"/>
                    <a:pt x="5895340" y="4445000"/>
                    <a:pt x="5334000" y="4445000"/>
                  </a:cubicBezTo>
                  <a:lnTo>
                    <a:pt x="1016000" y="4445000"/>
                  </a:lnTo>
                  <a:cubicBezTo>
                    <a:pt x="454660" y="4445000"/>
                    <a:pt x="0" y="3990340"/>
                    <a:pt x="0" y="3429000"/>
                  </a:cubicBezTo>
                  <a:close/>
                </a:path>
              </a:pathLst>
            </a:custGeom>
            <a:blipFill rotWithShape="1">
              <a:blip r:embed="rId6">
                <a:alphaModFix/>
              </a:blip>
              <a:stretch>
                <a:fillRect b="0" l="-12275" r="-1227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a:off x="0" y="0"/>
              <a:ext cx="6350000" cy="4445000"/>
            </a:xfrm>
            <a:custGeom>
              <a:rect b="b" l="l" r="r" t="t"/>
              <a:pathLst>
                <a:path extrusionOk="0" h="4445000" w="6350000">
                  <a:moveTo>
                    <a:pt x="6330950" y="3429000"/>
                  </a:moveTo>
                  <a:cubicBezTo>
                    <a:pt x="6330950" y="3978910"/>
                    <a:pt x="5883910" y="4425950"/>
                    <a:pt x="5334000" y="4425950"/>
                  </a:cubicBezTo>
                  <a:lnTo>
                    <a:pt x="1016000" y="4425950"/>
                  </a:lnTo>
                  <a:cubicBezTo>
                    <a:pt x="466090" y="4425950"/>
                    <a:pt x="19050" y="3978910"/>
                    <a:pt x="19050" y="3429000"/>
                  </a:cubicBezTo>
                  <a:lnTo>
                    <a:pt x="19050" y="1016000"/>
                  </a:lnTo>
                  <a:cubicBezTo>
                    <a:pt x="19050" y="466090"/>
                    <a:pt x="466090" y="19050"/>
                    <a:pt x="1016000" y="19050"/>
                  </a:cubicBezTo>
                  <a:lnTo>
                    <a:pt x="5334000" y="19050"/>
                  </a:lnTo>
                  <a:cubicBezTo>
                    <a:pt x="5883910" y="19050"/>
                    <a:pt x="6330950" y="466090"/>
                    <a:pt x="6330950" y="1016000"/>
                  </a:cubicBezTo>
                  <a:lnTo>
                    <a:pt x="6330950" y="3429000"/>
                  </a:lnTo>
                  <a:moveTo>
                    <a:pt x="6350000" y="3429000"/>
                  </a:moveTo>
                  <a:lnTo>
                    <a:pt x="6350000" y="1016000"/>
                  </a:lnTo>
                  <a:cubicBezTo>
                    <a:pt x="6350000" y="454660"/>
                    <a:pt x="5895340" y="0"/>
                    <a:pt x="5334000" y="0"/>
                  </a:cubicBezTo>
                  <a:lnTo>
                    <a:pt x="1016000" y="0"/>
                  </a:lnTo>
                  <a:cubicBezTo>
                    <a:pt x="454660" y="0"/>
                    <a:pt x="0" y="454660"/>
                    <a:pt x="0" y="1016000"/>
                  </a:cubicBezTo>
                  <a:lnTo>
                    <a:pt x="0" y="3429000"/>
                  </a:lnTo>
                  <a:cubicBezTo>
                    <a:pt x="0" y="3990340"/>
                    <a:pt x="454660" y="4445000"/>
                    <a:pt x="1016000" y="4445000"/>
                  </a:cubicBezTo>
                  <a:lnTo>
                    <a:pt x="5334000" y="4445000"/>
                  </a:lnTo>
                  <a:cubicBezTo>
                    <a:pt x="5895340" y="4445000"/>
                    <a:pt x="6350000" y="3990340"/>
                    <a:pt x="6350000" y="3429000"/>
                  </a:cubicBezTo>
                  <a:lnTo>
                    <a:pt x="6350000" y="3429000"/>
                  </a:lnTo>
                  <a:close/>
                </a:path>
              </a:pathLst>
            </a:custGeom>
            <a:solidFill>
              <a:srgbClr val="68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 name="Google Shape;145;p4"/>
          <p:cNvGrpSpPr/>
          <p:nvPr/>
        </p:nvGrpSpPr>
        <p:grpSpPr>
          <a:xfrm>
            <a:off x="1289649" y="3954607"/>
            <a:ext cx="2646004" cy="1852203"/>
            <a:chOff x="0" y="0"/>
            <a:chExt cx="6350000" cy="4445000"/>
          </a:xfrm>
        </p:grpSpPr>
        <p:sp>
          <p:nvSpPr>
            <p:cNvPr id="146" name="Google Shape;146;p4"/>
            <p:cNvSpPr/>
            <p:nvPr/>
          </p:nvSpPr>
          <p:spPr>
            <a:xfrm>
              <a:off x="0" y="0"/>
              <a:ext cx="6350000" cy="4445000"/>
            </a:xfrm>
            <a:custGeom>
              <a:rect b="b" l="l" r="r" t="t"/>
              <a:pathLst>
                <a:path extrusionOk="0" h="4445000" w="6350000">
                  <a:moveTo>
                    <a:pt x="0" y="3429000"/>
                  </a:moveTo>
                  <a:lnTo>
                    <a:pt x="0" y="1016000"/>
                  </a:lnTo>
                  <a:cubicBezTo>
                    <a:pt x="0" y="454660"/>
                    <a:pt x="454660" y="0"/>
                    <a:pt x="1016000" y="0"/>
                  </a:cubicBezTo>
                  <a:lnTo>
                    <a:pt x="5334000" y="0"/>
                  </a:lnTo>
                  <a:cubicBezTo>
                    <a:pt x="5895340" y="0"/>
                    <a:pt x="6350000" y="454660"/>
                    <a:pt x="6350000" y="1016000"/>
                  </a:cubicBezTo>
                  <a:lnTo>
                    <a:pt x="6350000" y="3429000"/>
                  </a:lnTo>
                  <a:cubicBezTo>
                    <a:pt x="6350000" y="3990340"/>
                    <a:pt x="5895340" y="4445000"/>
                    <a:pt x="5334000" y="4445000"/>
                  </a:cubicBezTo>
                  <a:lnTo>
                    <a:pt x="1016000" y="4445000"/>
                  </a:lnTo>
                  <a:cubicBezTo>
                    <a:pt x="454660" y="4445000"/>
                    <a:pt x="0" y="3990340"/>
                    <a:pt x="0" y="3429000"/>
                  </a:cubicBezTo>
                  <a:close/>
                </a:path>
              </a:pathLst>
            </a:custGeom>
            <a:blipFill rotWithShape="1">
              <a:blip r:embed="rId7">
                <a:alphaModFix/>
              </a:blip>
              <a:stretch>
                <a:fillRect b="0" l="-12275" r="-1227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0" y="0"/>
              <a:ext cx="6350000" cy="4445000"/>
            </a:xfrm>
            <a:custGeom>
              <a:rect b="b" l="l" r="r" t="t"/>
              <a:pathLst>
                <a:path extrusionOk="0" h="4445000" w="6350000">
                  <a:moveTo>
                    <a:pt x="6330950" y="3429000"/>
                  </a:moveTo>
                  <a:cubicBezTo>
                    <a:pt x="6330950" y="3978910"/>
                    <a:pt x="5883910" y="4425950"/>
                    <a:pt x="5334000" y="4425950"/>
                  </a:cubicBezTo>
                  <a:lnTo>
                    <a:pt x="1016000" y="4425950"/>
                  </a:lnTo>
                  <a:cubicBezTo>
                    <a:pt x="466090" y="4425950"/>
                    <a:pt x="19050" y="3978910"/>
                    <a:pt x="19050" y="3429000"/>
                  </a:cubicBezTo>
                  <a:lnTo>
                    <a:pt x="19050" y="1016000"/>
                  </a:lnTo>
                  <a:cubicBezTo>
                    <a:pt x="19050" y="466090"/>
                    <a:pt x="466090" y="19050"/>
                    <a:pt x="1016000" y="19050"/>
                  </a:cubicBezTo>
                  <a:lnTo>
                    <a:pt x="5334000" y="19050"/>
                  </a:lnTo>
                  <a:cubicBezTo>
                    <a:pt x="5883910" y="19050"/>
                    <a:pt x="6330950" y="466090"/>
                    <a:pt x="6330950" y="1016000"/>
                  </a:cubicBezTo>
                  <a:lnTo>
                    <a:pt x="6330950" y="3429000"/>
                  </a:lnTo>
                  <a:moveTo>
                    <a:pt x="6350000" y="3429000"/>
                  </a:moveTo>
                  <a:lnTo>
                    <a:pt x="6350000" y="1016000"/>
                  </a:lnTo>
                  <a:cubicBezTo>
                    <a:pt x="6350000" y="454660"/>
                    <a:pt x="5895340" y="0"/>
                    <a:pt x="5334000" y="0"/>
                  </a:cubicBezTo>
                  <a:lnTo>
                    <a:pt x="1016000" y="0"/>
                  </a:lnTo>
                  <a:cubicBezTo>
                    <a:pt x="454660" y="0"/>
                    <a:pt x="0" y="454660"/>
                    <a:pt x="0" y="1016000"/>
                  </a:cubicBezTo>
                  <a:lnTo>
                    <a:pt x="0" y="3429000"/>
                  </a:lnTo>
                  <a:cubicBezTo>
                    <a:pt x="0" y="3990340"/>
                    <a:pt x="454660" y="4445000"/>
                    <a:pt x="1016000" y="4445000"/>
                  </a:cubicBezTo>
                  <a:lnTo>
                    <a:pt x="5334000" y="4445000"/>
                  </a:lnTo>
                  <a:cubicBezTo>
                    <a:pt x="5895340" y="4445000"/>
                    <a:pt x="6350000" y="3990340"/>
                    <a:pt x="6350000" y="3429000"/>
                  </a:cubicBezTo>
                  <a:lnTo>
                    <a:pt x="6350000" y="3429000"/>
                  </a:lnTo>
                  <a:close/>
                </a:path>
              </a:pathLst>
            </a:custGeom>
            <a:solidFill>
              <a:srgbClr val="68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4"/>
          <p:cNvGrpSpPr/>
          <p:nvPr/>
        </p:nvGrpSpPr>
        <p:grpSpPr>
          <a:xfrm>
            <a:off x="4348356" y="3954607"/>
            <a:ext cx="2607713" cy="1825399"/>
            <a:chOff x="0" y="0"/>
            <a:chExt cx="6350000" cy="4445000"/>
          </a:xfrm>
        </p:grpSpPr>
        <p:sp>
          <p:nvSpPr>
            <p:cNvPr id="149" name="Google Shape;149;p4"/>
            <p:cNvSpPr/>
            <p:nvPr/>
          </p:nvSpPr>
          <p:spPr>
            <a:xfrm>
              <a:off x="0" y="0"/>
              <a:ext cx="6350000" cy="4445000"/>
            </a:xfrm>
            <a:custGeom>
              <a:rect b="b" l="l" r="r" t="t"/>
              <a:pathLst>
                <a:path extrusionOk="0" h="4445000" w="6350000">
                  <a:moveTo>
                    <a:pt x="0" y="3429000"/>
                  </a:moveTo>
                  <a:lnTo>
                    <a:pt x="0" y="1016000"/>
                  </a:lnTo>
                  <a:cubicBezTo>
                    <a:pt x="0" y="454660"/>
                    <a:pt x="454660" y="0"/>
                    <a:pt x="1016000" y="0"/>
                  </a:cubicBezTo>
                  <a:lnTo>
                    <a:pt x="5334000" y="0"/>
                  </a:lnTo>
                  <a:cubicBezTo>
                    <a:pt x="5895340" y="0"/>
                    <a:pt x="6350000" y="454660"/>
                    <a:pt x="6350000" y="1016000"/>
                  </a:cubicBezTo>
                  <a:lnTo>
                    <a:pt x="6350000" y="3429000"/>
                  </a:lnTo>
                  <a:cubicBezTo>
                    <a:pt x="6350000" y="3990340"/>
                    <a:pt x="5895340" y="4445000"/>
                    <a:pt x="5334000" y="4445000"/>
                  </a:cubicBezTo>
                  <a:lnTo>
                    <a:pt x="1016000" y="4445000"/>
                  </a:lnTo>
                  <a:cubicBezTo>
                    <a:pt x="454660" y="4445000"/>
                    <a:pt x="0" y="3990340"/>
                    <a:pt x="0" y="3429000"/>
                  </a:cubicBezTo>
                  <a:close/>
                </a:path>
              </a:pathLst>
            </a:custGeom>
            <a:blipFill rotWithShape="1">
              <a:blip r:embed="rId8">
                <a:alphaModFix/>
              </a:blip>
              <a:stretch>
                <a:fillRect b="0" l="-1469" r="-146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0" y="0"/>
              <a:ext cx="6350000" cy="4445000"/>
            </a:xfrm>
            <a:custGeom>
              <a:rect b="b" l="l" r="r" t="t"/>
              <a:pathLst>
                <a:path extrusionOk="0" h="4445000" w="6350000">
                  <a:moveTo>
                    <a:pt x="6330950" y="3429000"/>
                  </a:moveTo>
                  <a:cubicBezTo>
                    <a:pt x="6330950" y="3978910"/>
                    <a:pt x="5883910" y="4425950"/>
                    <a:pt x="5334000" y="4425950"/>
                  </a:cubicBezTo>
                  <a:lnTo>
                    <a:pt x="1016000" y="4425950"/>
                  </a:lnTo>
                  <a:cubicBezTo>
                    <a:pt x="466090" y="4425950"/>
                    <a:pt x="19050" y="3978910"/>
                    <a:pt x="19050" y="3429000"/>
                  </a:cubicBezTo>
                  <a:lnTo>
                    <a:pt x="19050" y="1016000"/>
                  </a:lnTo>
                  <a:cubicBezTo>
                    <a:pt x="19050" y="466090"/>
                    <a:pt x="466090" y="19050"/>
                    <a:pt x="1016000" y="19050"/>
                  </a:cubicBezTo>
                  <a:lnTo>
                    <a:pt x="5334000" y="19050"/>
                  </a:lnTo>
                  <a:cubicBezTo>
                    <a:pt x="5883910" y="19050"/>
                    <a:pt x="6330950" y="466090"/>
                    <a:pt x="6330950" y="1016000"/>
                  </a:cubicBezTo>
                  <a:lnTo>
                    <a:pt x="6330950" y="3429000"/>
                  </a:lnTo>
                  <a:moveTo>
                    <a:pt x="6350000" y="3429000"/>
                  </a:moveTo>
                  <a:lnTo>
                    <a:pt x="6350000" y="1016000"/>
                  </a:lnTo>
                  <a:cubicBezTo>
                    <a:pt x="6350000" y="454660"/>
                    <a:pt x="5895340" y="0"/>
                    <a:pt x="5334000" y="0"/>
                  </a:cubicBezTo>
                  <a:lnTo>
                    <a:pt x="1016000" y="0"/>
                  </a:lnTo>
                  <a:cubicBezTo>
                    <a:pt x="454660" y="0"/>
                    <a:pt x="0" y="454660"/>
                    <a:pt x="0" y="1016000"/>
                  </a:cubicBezTo>
                  <a:lnTo>
                    <a:pt x="0" y="3429000"/>
                  </a:lnTo>
                  <a:cubicBezTo>
                    <a:pt x="0" y="3990340"/>
                    <a:pt x="454660" y="4445000"/>
                    <a:pt x="1016000" y="4445000"/>
                  </a:cubicBezTo>
                  <a:lnTo>
                    <a:pt x="5334000" y="4445000"/>
                  </a:lnTo>
                  <a:cubicBezTo>
                    <a:pt x="5895340" y="4445000"/>
                    <a:pt x="6350000" y="3990340"/>
                    <a:pt x="6350000" y="3429000"/>
                  </a:cubicBezTo>
                  <a:lnTo>
                    <a:pt x="6350000" y="3429000"/>
                  </a:lnTo>
                  <a:close/>
                </a:path>
              </a:pathLst>
            </a:custGeom>
            <a:solidFill>
              <a:srgbClr val="68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4"/>
          <p:cNvGrpSpPr/>
          <p:nvPr/>
        </p:nvGrpSpPr>
        <p:grpSpPr>
          <a:xfrm>
            <a:off x="7368931" y="3954607"/>
            <a:ext cx="2552513" cy="1786759"/>
            <a:chOff x="0" y="0"/>
            <a:chExt cx="6350000" cy="4445000"/>
          </a:xfrm>
        </p:grpSpPr>
        <p:sp>
          <p:nvSpPr>
            <p:cNvPr id="152" name="Google Shape;152;p4"/>
            <p:cNvSpPr/>
            <p:nvPr/>
          </p:nvSpPr>
          <p:spPr>
            <a:xfrm>
              <a:off x="0" y="0"/>
              <a:ext cx="6350000" cy="4445000"/>
            </a:xfrm>
            <a:custGeom>
              <a:rect b="b" l="l" r="r" t="t"/>
              <a:pathLst>
                <a:path extrusionOk="0" h="4445000" w="6350000">
                  <a:moveTo>
                    <a:pt x="0" y="3429000"/>
                  </a:moveTo>
                  <a:lnTo>
                    <a:pt x="0" y="1016000"/>
                  </a:lnTo>
                  <a:cubicBezTo>
                    <a:pt x="0" y="454660"/>
                    <a:pt x="454660" y="0"/>
                    <a:pt x="1016000" y="0"/>
                  </a:cubicBezTo>
                  <a:lnTo>
                    <a:pt x="5334000" y="0"/>
                  </a:lnTo>
                  <a:cubicBezTo>
                    <a:pt x="5895340" y="0"/>
                    <a:pt x="6350000" y="454660"/>
                    <a:pt x="6350000" y="1016000"/>
                  </a:cubicBezTo>
                  <a:lnTo>
                    <a:pt x="6350000" y="3429000"/>
                  </a:lnTo>
                  <a:cubicBezTo>
                    <a:pt x="6350000" y="3990340"/>
                    <a:pt x="5895340" y="4445000"/>
                    <a:pt x="5334000" y="4445000"/>
                  </a:cubicBezTo>
                  <a:lnTo>
                    <a:pt x="1016000" y="4445000"/>
                  </a:lnTo>
                  <a:cubicBezTo>
                    <a:pt x="454660" y="4445000"/>
                    <a:pt x="0" y="3990340"/>
                    <a:pt x="0" y="3429000"/>
                  </a:cubicBezTo>
                  <a:close/>
                </a:path>
              </a:pathLst>
            </a:custGeom>
            <a:blipFill rotWithShape="1">
              <a:blip r:embed="rId9">
                <a:alphaModFix/>
              </a:blip>
              <a:stretch>
                <a:fillRect b="-5069" l="0" r="0" t="-507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a:off x="0" y="0"/>
              <a:ext cx="6350000" cy="4445000"/>
            </a:xfrm>
            <a:custGeom>
              <a:rect b="b" l="l" r="r" t="t"/>
              <a:pathLst>
                <a:path extrusionOk="0" h="4445000" w="6350000">
                  <a:moveTo>
                    <a:pt x="6330950" y="3429000"/>
                  </a:moveTo>
                  <a:cubicBezTo>
                    <a:pt x="6330950" y="3978910"/>
                    <a:pt x="5883910" y="4425950"/>
                    <a:pt x="5334000" y="4425950"/>
                  </a:cubicBezTo>
                  <a:lnTo>
                    <a:pt x="1016000" y="4425950"/>
                  </a:lnTo>
                  <a:cubicBezTo>
                    <a:pt x="466090" y="4425950"/>
                    <a:pt x="19050" y="3978910"/>
                    <a:pt x="19050" y="3429000"/>
                  </a:cubicBezTo>
                  <a:lnTo>
                    <a:pt x="19050" y="1016000"/>
                  </a:lnTo>
                  <a:cubicBezTo>
                    <a:pt x="19050" y="466090"/>
                    <a:pt x="466090" y="19050"/>
                    <a:pt x="1016000" y="19050"/>
                  </a:cubicBezTo>
                  <a:lnTo>
                    <a:pt x="5334000" y="19050"/>
                  </a:lnTo>
                  <a:cubicBezTo>
                    <a:pt x="5883910" y="19050"/>
                    <a:pt x="6330950" y="466090"/>
                    <a:pt x="6330950" y="1016000"/>
                  </a:cubicBezTo>
                  <a:lnTo>
                    <a:pt x="6330950" y="3429000"/>
                  </a:lnTo>
                  <a:moveTo>
                    <a:pt x="6350000" y="3429000"/>
                  </a:moveTo>
                  <a:lnTo>
                    <a:pt x="6350000" y="1016000"/>
                  </a:lnTo>
                  <a:cubicBezTo>
                    <a:pt x="6350000" y="454660"/>
                    <a:pt x="5895340" y="0"/>
                    <a:pt x="5334000" y="0"/>
                  </a:cubicBezTo>
                  <a:lnTo>
                    <a:pt x="1016000" y="0"/>
                  </a:lnTo>
                  <a:cubicBezTo>
                    <a:pt x="454660" y="0"/>
                    <a:pt x="0" y="454660"/>
                    <a:pt x="0" y="1016000"/>
                  </a:cubicBezTo>
                  <a:lnTo>
                    <a:pt x="0" y="3429000"/>
                  </a:lnTo>
                  <a:cubicBezTo>
                    <a:pt x="0" y="3990340"/>
                    <a:pt x="454660" y="4445000"/>
                    <a:pt x="1016000" y="4445000"/>
                  </a:cubicBezTo>
                  <a:lnTo>
                    <a:pt x="5334000" y="4445000"/>
                  </a:lnTo>
                  <a:cubicBezTo>
                    <a:pt x="5895340" y="4445000"/>
                    <a:pt x="6350000" y="3990340"/>
                    <a:pt x="6350000" y="3429000"/>
                  </a:cubicBezTo>
                  <a:lnTo>
                    <a:pt x="6350000" y="3429000"/>
                  </a:lnTo>
                  <a:close/>
                </a:path>
              </a:pathLst>
            </a:custGeom>
            <a:solidFill>
              <a:srgbClr val="68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4"/>
          <p:cNvGrpSpPr/>
          <p:nvPr/>
        </p:nvGrpSpPr>
        <p:grpSpPr>
          <a:xfrm>
            <a:off x="1336315" y="6646998"/>
            <a:ext cx="2646004" cy="1852203"/>
            <a:chOff x="0" y="0"/>
            <a:chExt cx="6350000" cy="4445000"/>
          </a:xfrm>
        </p:grpSpPr>
        <p:sp>
          <p:nvSpPr>
            <p:cNvPr id="155" name="Google Shape;155;p4"/>
            <p:cNvSpPr/>
            <p:nvPr/>
          </p:nvSpPr>
          <p:spPr>
            <a:xfrm>
              <a:off x="0" y="0"/>
              <a:ext cx="6350000" cy="4445000"/>
            </a:xfrm>
            <a:custGeom>
              <a:rect b="b" l="l" r="r" t="t"/>
              <a:pathLst>
                <a:path extrusionOk="0" h="4445000" w="6350000">
                  <a:moveTo>
                    <a:pt x="0" y="3429000"/>
                  </a:moveTo>
                  <a:lnTo>
                    <a:pt x="0" y="1016000"/>
                  </a:lnTo>
                  <a:cubicBezTo>
                    <a:pt x="0" y="454660"/>
                    <a:pt x="454660" y="0"/>
                    <a:pt x="1016000" y="0"/>
                  </a:cubicBezTo>
                  <a:lnTo>
                    <a:pt x="5334000" y="0"/>
                  </a:lnTo>
                  <a:cubicBezTo>
                    <a:pt x="5895340" y="0"/>
                    <a:pt x="6350000" y="454660"/>
                    <a:pt x="6350000" y="1016000"/>
                  </a:cubicBezTo>
                  <a:lnTo>
                    <a:pt x="6350000" y="3429000"/>
                  </a:lnTo>
                  <a:cubicBezTo>
                    <a:pt x="6350000" y="3990340"/>
                    <a:pt x="5895340" y="4445000"/>
                    <a:pt x="5334000" y="4445000"/>
                  </a:cubicBezTo>
                  <a:lnTo>
                    <a:pt x="1016000" y="4445000"/>
                  </a:lnTo>
                  <a:cubicBezTo>
                    <a:pt x="454660" y="4445000"/>
                    <a:pt x="0" y="3990340"/>
                    <a:pt x="0" y="3429000"/>
                  </a:cubicBezTo>
                  <a:close/>
                </a:path>
              </a:pathLst>
            </a:custGeom>
            <a:blipFill rotWithShape="1">
              <a:blip r:embed="rId10">
                <a:alphaModFix/>
              </a:blip>
              <a:stretch>
                <a:fillRect b="-7140" l="0" r="0" t="-714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0" y="0"/>
              <a:ext cx="6350000" cy="4445000"/>
            </a:xfrm>
            <a:custGeom>
              <a:rect b="b" l="l" r="r" t="t"/>
              <a:pathLst>
                <a:path extrusionOk="0" h="4445000" w="6350000">
                  <a:moveTo>
                    <a:pt x="6330950" y="3429000"/>
                  </a:moveTo>
                  <a:cubicBezTo>
                    <a:pt x="6330950" y="3978910"/>
                    <a:pt x="5883910" y="4425950"/>
                    <a:pt x="5334000" y="4425950"/>
                  </a:cubicBezTo>
                  <a:lnTo>
                    <a:pt x="1016000" y="4425950"/>
                  </a:lnTo>
                  <a:cubicBezTo>
                    <a:pt x="466090" y="4425950"/>
                    <a:pt x="19050" y="3978910"/>
                    <a:pt x="19050" y="3429000"/>
                  </a:cubicBezTo>
                  <a:lnTo>
                    <a:pt x="19050" y="1016000"/>
                  </a:lnTo>
                  <a:cubicBezTo>
                    <a:pt x="19050" y="466090"/>
                    <a:pt x="466090" y="19050"/>
                    <a:pt x="1016000" y="19050"/>
                  </a:cubicBezTo>
                  <a:lnTo>
                    <a:pt x="5334000" y="19050"/>
                  </a:lnTo>
                  <a:cubicBezTo>
                    <a:pt x="5883910" y="19050"/>
                    <a:pt x="6330950" y="466090"/>
                    <a:pt x="6330950" y="1016000"/>
                  </a:cubicBezTo>
                  <a:lnTo>
                    <a:pt x="6330950" y="3429000"/>
                  </a:lnTo>
                  <a:moveTo>
                    <a:pt x="6350000" y="3429000"/>
                  </a:moveTo>
                  <a:lnTo>
                    <a:pt x="6350000" y="1016000"/>
                  </a:lnTo>
                  <a:cubicBezTo>
                    <a:pt x="6350000" y="454660"/>
                    <a:pt x="5895340" y="0"/>
                    <a:pt x="5334000" y="0"/>
                  </a:cubicBezTo>
                  <a:lnTo>
                    <a:pt x="1016000" y="0"/>
                  </a:lnTo>
                  <a:cubicBezTo>
                    <a:pt x="454660" y="0"/>
                    <a:pt x="0" y="454660"/>
                    <a:pt x="0" y="1016000"/>
                  </a:cubicBezTo>
                  <a:lnTo>
                    <a:pt x="0" y="3429000"/>
                  </a:lnTo>
                  <a:cubicBezTo>
                    <a:pt x="0" y="3990340"/>
                    <a:pt x="454660" y="4445000"/>
                    <a:pt x="1016000" y="4445000"/>
                  </a:cubicBezTo>
                  <a:lnTo>
                    <a:pt x="5334000" y="4445000"/>
                  </a:lnTo>
                  <a:cubicBezTo>
                    <a:pt x="5895340" y="4445000"/>
                    <a:pt x="6350000" y="3990340"/>
                    <a:pt x="6350000" y="3429000"/>
                  </a:cubicBezTo>
                  <a:lnTo>
                    <a:pt x="6350000" y="3429000"/>
                  </a:lnTo>
                  <a:close/>
                </a:path>
              </a:pathLst>
            </a:custGeom>
            <a:solidFill>
              <a:srgbClr val="68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4"/>
          <p:cNvGrpSpPr/>
          <p:nvPr/>
        </p:nvGrpSpPr>
        <p:grpSpPr>
          <a:xfrm>
            <a:off x="4395021" y="6646998"/>
            <a:ext cx="2607713" cy="1825399"/>
            <a:chOff x="0" y="0"/>
            <a:chExt cx="6350000" cy="4445000"/>
          </a:xfrm>
        </p:grpSpPr>
        <p:sp>
          <p:nvSpPr>
            <p:cNvPr id="158" name="Google Shape;158;p4"/>
            <p:cNvSpPr/>
            <p:nvPr/>
          </p:nvSpPr>
          <p:spPr>
            <a:xfrm>
              <a:off x="0" y="0"/>
              <a:ext cx="6350000" cy="4445000"/>
            </a:xfrm>
            <a:custGeom>
              <a:rect b="b" l="l" r="r" t="t"/>
              <a:pathLst>
                <a:path extrusionOk="0" h="4445000" w="6350000">
                  <a:moveTo>
                    <a:pt x="0" y="3429000"/>
                  </a:moveTo>
                  <a:lnTo>
                    <a:pt x="0" y="1016000"/>
                  </a:lnTo>
                  <a:cubicBezTo>
                    <a:pt x="0" y="454660"/>
                    <a:pt x="454660" y="0"/>
                    <a:pt x="1016000" y="0"/>
                  </a:cubicBezTo>
                  <a:lnTo>
                    <a:pt x="5334000" y="0"/>
                  </a:lnTo>
                  <a:cubicBezTo>
                    <a:pt x="5895340" y="0"/>
                    <a:pt x="6350000" y="454660"/>
                    <a:pt x="6350000" y="1016000"/>
                  </a:cubicBezTo>
                  <a:lnTo>
                    <a:pt x="6350000" y="3429000"/>
                  </a:lnTo>
                  <a:cubicBezTo>
                    <a:pt x="6350000" y="3990340"/>
                    <a:pt x="5895340" y="4445000"/>
                    <a:pt x="5334000" y="4445000"/>
                  </a:cubicBezTo>
                  <a:lnTo>
                    <a:pt x="1016000" y="4445000"/>
                  </a:lnTo>
                  <a:cubicBezTo>
                    <a:pt x="454660" y="4445000"/>
                    <a:pt x="0" y="3990340"/>
                    <a:pt x="0" y="3429000"/>
                  </a:cubicBezTo>
                  <a:close/>
                </a:path>
              </a:pathLst>
            </a:custGeom>
            <a:blipFill rotWithShape="1">
              <a:blip r:embed="rId11">
                <a:alphaModFix/>
              </a:blip>
              <a:stretch>
                <a:fillRect b="-5858" l="0" r="0" t="-585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0" y="0"/>
              <a:ext cx="6350000" cy="4445000"/>
            </a:xfrm>
            <a:custGeom>
              <a:rect b="b" l="l" r="r" t="t"/>
              <a:pathLst>
                <a:path extrusionOk="0" h="4445000" w="6350000">
                  <a:moveTo>
                    <a:pt x="6330950" y="3429000"/>
                  </a:moveTo>
                  <a:cubicBezTo>
                    <a:pt x="6330950" y="3978910"/>
                    <a:pt x="5883910" y="4425950"/>
                    <a:pt x="5334000" y="4425950"/>
                  </a:cubicBezTo>
                  <a:lnTo>
                    <a:pt x="1016000" y="4425950"/>
                  </a:lnTo>
                  <a:cubicBezTo>
                    <a:pt x="466090" y="4425950"/>
                    <a:pt x="19050" y="3978910"/>
                    <a:pt x="19050" y="3429000"/>
                  </a:cubicBezTo>
                  <a:lnTo>
                    <a:pt x="19050" y="1016000"/>
                  </a:lnTo>
                  <a:cubicBezTo>
                    <a:pt x="19050" y="466090"/>
                    <a:pt x="466090" y="19050"/>
                    <a:pt x="1016000" y="19050"/>
                  </a:cubicBezTo>
                  <a:lnTo>
                    <a:pt x="5334000" y="19050"/>
                  </a:lnTo>
                  <a:cubicBezTo>
                    <a:pt x="5883910" y="19050"/>
                    <a:pt x="6330950" y="466090"/>
                    <a:pt x="6330950" y="1016000"/>
                  </a:cubicBezTo>
                  <a:lnTo>
                    <a:pt x="6330950" y="3429000"/>
                  </a:lnTo>
                  <a:moveTo>
                    <a:pt x="6350000" y="3429000"/>
                  </a:moveTo>
                  <a:lnTo>
                    <a:pt x="6350000" y="1016000"/>
                  </a:lnTo>
                  <a:cubicBezTo>
                    <a:pt x="6350000" y="454660"/>
                    <a:pt x="5895340" y="0"/>
                    <a:pt x="5334000" y="0"/>
                  </a:cubicBezTo>
                  <a:lnTo>
                    <a:pt x="1016000" y="0"/>
                  </a:lnTo>
                  <a:cubicBezTo>
                    <a:pt x="454660" y="0"/>
                    <a:pt x="0" y="454660"/>
                    <a:pt x="0" y="1016000"/>
                  </a:cubicBezTo>
                  <a:lnTo>
                    <a:pt x="0" y="3429000"/>
                  </a:lnTo>
                  <a:cubicBezTo>
                    <a:pt x="0" y="3990340"/>
                    <a:pt x="454660" y="4445000"/>
                    <a:pt x="1016000" y="4445000"/>
                  </a:cubicBezTo>
                  <a:lnTo>
                    <a:pt x="5334000" y="4445000"/>
                  </a:lnTo>
                  <a:cubicBezTo>
                    <a:pt x="5895340" y="4445000"/>
                    <a:pt x="6350000" y="3990340"/>
                    <a:pt x="6350000" y="3429000"/>
                  </a:cubicBezTo>
                  <a:lnTo>
                    <a:pt x="6350000" y="3429000"/>
                  </a:lnTo>
                  <a:close/>
                </a:path>
              </a:pathLst>
            </a:custGeom>
            <a:solidFill>
              <a:srgbClr val="68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4"/>
          <p:cNvGrpSpPr/>
          <p:nvPr/>
        </p:nvGrpSpPr>
        <p:grpSpPr>
          <a:xfrm>
            <a:off x="7415597" y="6646998"/>
            <a:ext cx="2552513" cy="1786759"/>
            <a:chOff x="0" y="0"/>
            <a:chExt cx="6350000" cy="4445000"/>
          </a:xfrm>
        </p:grpSpPr>
        <p:sp>
          <p:nvSpPr>
            <p:cNvPr id="161" name="Google Shape;161;p4"/>
            <p:cNvSpPr/>
            <p:nvPr/>
          </p:nvSpPr>
          <p:spPr>
            <a:xfrm>
              <a:off x="0" y="0"/>
              <a:ext cx="6350000" cy="4445000"/>
            </a:xfrm>
            <a:custGeom>
              <a:rect b="b" l="l" r="r" t="t"/>
              <a:pathLst>
                <a:path extrusionOk="0" h="4445000" w="6350000">
                  <a:moveTo>
                    <a:pt x="0" y="3429000"/>
                  </a:moveTo>
                  <a:lnTo>
                    <a:pt x="0" y="1016000"/>
                  </a:lnTo>
                  <a:cubicBezTo>
                    <a:pt x="0" y="454660"/>
                    <a:pt x="454660" y="0"/>
                    <a:pt x="1016000" y="0"/>
                  </a:cubicBezTo>
                  <a:lnTo>
                    <a:pt x="5334000" y="0"/>
                  </a:lnTo>
                  <a:cubicBezTo>
                    <a:pt x="5895340" y="0"/>
                    <a:pt x="6350000" y="454660"/>
                    <a:pt x="6350000" y="1016000"/>
                  </a:cubicBezTo>
                  <a:lnTo>
                    <a:pt x="6350000" y="3429000"/>
                  </a:lnTo>
                  <a:cubicBezTo>
                    <a:pt x="6350000" y="3990340"/>
                    <a:pt x="5895340" y="4445000"/>
                    <a:pt x="5334000" y="4445000"/>
                  </a:cubicBezTo>
                  <a:lnTo>
                    <a:pt x="1016000" y="4445000"/>
                  </a:lnTo>
                  <a:cubicBezTo>
                    <a:pt x="454660" y="4445000"/>
                    <a:pt x="0" y="3990340"/>
                    <a:pt x="0" y="3429000"/>
                  </a:cubicBezTo>
                  <a:close/>
                </a:path>
              </a:pathLst>
            </a:custGeom>
            <a:blipFill rotWithShape="1">
              <a:blip r:embed="rId12">
                <a:alphaModFix/>
              </a:blip>
              <a:stretch>
                <a:fillRect b="0" l="-13289" r="-1328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a:off x="0" y="0"/>
              <a:ext cx="6350000" cy="4445000"/>
            </a:xfrm>
            <a:custGeom>
              <a:rect b="b" l="l" r="r" t="t"/>
              <a:pathLst>
                <a:path extrusionOk="0" h="4445000" w="6350000">
                  <a:moveTo>
                    <a:pt x="6330950" y="3429000"/>
                  </a:moveTo>
                  <a:cubicBezTo>
                    <a:pt x="6330950" y="3978910"/>
                    <a:pt x="5883910" y="4425950"/>
                    <a:pt x="5334000" y="4425950"/>
                  </a:cubicBezTo>
                  <a:lnTo>
                    <a:pt x="1016000" y="4425950"/>
                  </a:lnTo>
                  <a:cubicBezTo>
                    <a:pt x="466090" y="4425950"/>
                    <a:pt x="19050" y="3978910"/>
                    <a:pt x="19050" y="3429000"/>
                  </a:cubicBezTo>
                  <a:lnTo>
                    <a:pt x="19050" y="1016000"/>
                  </a:lnTo>
                  <a:cubicBezTo>
                    <a:pt x="19050" y="466090"/>
                    <a:pt x="466090" y="19050"/>
                    <a:pt x="1016000" y="19050"/>
                  </a:cubicBezTo>
                  <a:lnTo>
                    <a:pt x="5334000" y="19050"/>
                  </a:lnTo>
                  <a:cubicBezTo>
                    <a:pt x="5883910" y="19050"/>
                    <a:pt x="6330950" y="466090"/>
                    <a:pt x="6330950" y="1016000"/>
                  </a:cubicBezTo>
                  <a:lnTo>
                    <a:pt x="6330950" y="3429000"/>
                  </a:lnTo>
                  <a:moveTo>
                    <a:pt x="6350000" y="3429000"/>
                  </a:moveTo>
                  <a:lnTo>
                    <a:pt x="6350000" y="1016000"/>
                  </a:lnTo>
                  <a:cubicBezTo>
                    <a:pt x="6350000" y="454660"/>
                    <a:pt x="5895340" y="0"/>
                    <a:pt x="5334000" y="0"/>
                  </a:cubicBezTo>
                  <a:lnTo>
                    <a:pt x="1016000" y="0"/>
                  </a:lnTo>
                  <a:cubicBezTo>
                    <a:pt x="454660" y="0"/>
                    <a:pt x="0" y="454660"/>
                    <a:pt x="0" y="1016000"/>
                  </a:cubicBezTo>
                  <a:lnTo>
                    <a:pt x="0" y="3429000"/>
                  </a:lnTo>
                  <a:cubicBezTo>
                    <a:pt x="0" y="3990340"/>
                    <a:pt x="454660" y="4445000"/>
                    <a:pt x="1016000" y="4445000"/>
                  </a:cubicBezTo>
                  <a:lnTo>
                    <a:pt x="5334000" y="4445000"/>
                  </a:lnTo>
                  <a:cubicBezTo>
                    <a:pt x="5895340" y="4445000"/>
                    <a:pt x="6350000" y="3990340"/>
                    <a:pt x="6350000" y="3429000"/>
                  </a:cubicBezTo>
                  <a:lnTo>
                    <a:pt x="6350000" y="3429000"/>
                  </a:lnTo>
                  <a:close/>
                </a:path>
              </a:pathLst>
            </a:custGeom>
            <a:solidFill>
              <a:srgbClr val="68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 name="Google Shape;163;p4"/>
          <p:cNvSpPr txBox="1"/>
          <p:nvPr/>
        </p:nvSpPr>
        <p:spPr>
          <a:xfrm>
            <a:off x="11659294" y="2034037"/>
            <a:ext cx="6795493" cy="93345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n-US" sz="7500" u="none" cap="none" strike="noStrike">
                <a:solidFill>
                  <a:srgbClr val="0B2F3D"/>
                </a:solidFill>
                <a:latin typeface="Arial"/>
                <a:ea typeface="Arial"/>
                <a:cs typeface="Arial"/>
                <a:sym typeface="Arial"/>
              </a:rPr>
              <a:t>Dataset</a:t>
            </a:r>
            <a:endParaRPr/>
          </a:p>
        </p:txBody>
      </p:sp>
      <p:sp>
        <p:nvSpPr>
          <p:cNvPr id="164" name="Google Shape;164;p4"/>
          <p:cNvSpPr txBox="1"/>
          <p:nvPr/>
        </p:nvSpPr>
        <p:spPr>
          <a:xfrm>
            <a:off x="11659294" y="3425929"/>
            <a:ext cx="5600006" cy="5330259"/>
          </a:xfrm>
          <a:prstGeom prst="rect">
            <a:avLst/>
          </a:prstGeom>
          <a:noFill/>
          <a:ln>
            <a:noFill/>
          </a:ln>
        </p:spPr>
        <p:txBody>
          <a:bodyPr anchorCtr="0" anchor="t" bIns="0" lIns="0" spcFirstLastPara="1" rIns="0" wrap="square" tIns="0">
            <a:spAutoFit/>
          </a:bodyPr>
          <a:lstStyle/>
          <a:p>
            <a:pPr indent="0" lvl="0" marL="0" marR="0" rtl="0" algn="l">
              <a:lnSpc>
                <a:spcPct val="124013"/>
              </a:lnSpc>
              <a:spcBef>
                <a:spcPts val="0"/>
              </a:spcBef>
              <a:spcAft>
                <a:spcPts val="0"/>
              </a:spcAft>
              <a:buNone/>
            </a:pPr>
            <a:r>
              <a:rPr b="0" i="0" lang="en-US" sz="2611" u="none" cap="none" strike="noStrike">
                <a:solidFill>
                  <a:srgbClr val="0B2F3D"/>
                </a:solidFill>
                <a:latin typeface="Noto Sans"/>
                <a:ea typeface="Noto Sans"/>
                <a:cs typeface="Noto Sans"/>
                <a:sym typeface="Noto Sans"/>
              </a:rPr>
              <a:t>Three different types of dataset were used from different sources:-</a:t>
            </a:r>
            <a:endParaRPr/>
          </a:p>
          <a:p>
            <a:pPr indent="0" lvl="0" marL="0" marR="0" rtl="0" algn="l">
              <a:lnSpc>
                <a:spcPct val="124013"/>
              </a:lnSpc>
              <a:spcBef>
                <a:spcPts val="0"/>
              </a:spcBef>
              <a:spcAft>
                <a:spcPts val="0"/>
              </a:spcAft>
              <a:buNone/>
            </a:pPr>
            <a:r>
              <a:t/>
            </a:r>
            <a:endParaRPr b="0" i="0" sz="2611" u="none" cap="none" strike="noStrike">
              <a:solidFill>
                <a:srgbClr val="0B2F3D"/>
              </a:solidFill>
              <a:latin typeface="Noto Sans"/>
              <a:ea typeface="Noto Sans"/>
              <a:cs typeface="Noto Sans"/>
              <a:sym typeface="Noto Sans"/>
            </a:endParaRPr>
          </a:p>
          <a:p>
            <a:pPr indent="-281907" lvl="1" marL="563815" marR="0" rtl="0" algn="l">
              <a:lnSpc>
                <a:spcPct val="124013"/>
              </a:lnSpc>
              <a:spcBef>
                <a:spcPts val="0"/>
              </a:spcBef>
              <a:spcAft>
                <a:spcPts val="0"/>
              </a:spcAft>
              <a:buClr>
                <a:srgbClr val="0B2F3D"/>
              </a:buClr>
              <a:buSzPts val="2611"/>
              <a:buFont typeface="Arial"/>
              <a:buChar char="•"/>
            </a:pPr>
            <a:r>
              <a:rPr b="0" i="0" lang="en-US" sz="2611" u="none" cap="none" strike="noStrike">
                <a:solidFill>
                  <a:srgbClr val="0B2F3D"/>
                </a:solidFill>
                <a:latin typeface="Noto Sans"/>
                <a:ea typeface="Noto Sans"/>
                <a:cs typeface="Noto Sans"/>
                <a:sym typeface="Noto Sans"/>
              </a:rPr>
              <a:t>yoga_poses (</a:t>
            </a:r>
            <a:r>
              <a:rPr b="0" i="0" lang="en-US" sz="2611" u="sng" cap="none" strike="noStrike">
                <a:solidFill>
                  <a:srgbClr val="0B2F3D"/>
                </a:solidFill>
                <a:latin typeface="Noto Sans"/>
                <a:ea typeface="Noto Sans"/>
                <a:cs typeface="Noto Sans"/>
                <a:sym typeface="Noto Sans"/>
                <a:hlinkClick r:id="rId13">
                  <a:extLst>
                    <a:ext uri="{A12FA001-AC4F-418D-AE19-62706E023703}">
                      <ahyp:hlinkClr val="tx"/>
                    </a:ext>
                  </a:extLst>
                </a:hlinkClick>
              </a:rPr>
              <a:t>Tensorflow</a:t>
            </a:r>
            <a:r>
              <a:rPr b="0" i="0" lang="en-US" sz="2611" u="none" cap="none" strike="noStrike">
                <a:solidFill>
                  <a:srgbClr val="0B2F3D"/>
                </a:solidFill>
                <a:latin typeface="Noto Sans"/>
                <a:ea typeface="Noto Sans"/>
                <a:cs typeface="Noto Sans"/>
                <a:sym typeface="Noto Sans"/>
              </a:rPr>
              <a:t>) :</a:t>
            </a:r>
            <a:endParaRPr/>
          </a:p>
          <a:p>
            <a:pPr indent="0" lvl="0" marL="0" marR="0" rtl="0" algn="l">
              <a:lnSpc>
                <a:spcPct val="124013"/>
              </a:lnSpc>
              <a:spcBef>
                <a:spcPts val="0"/>
              </a:spcBef>
              <a:spcAft>
                <a:spcPts val="0"/>
              </a:spcAft>
              <a:buNone/>
            </a:pPr>
            <a:r>
              <a:rPr b="0" i="0" lang="en-US" sz="2611" u="none" cap="none" strike="noStrike">
                <a:solidFill>
                  <a:srgbClr val="0B2F3D"/>
                </a:solidFill>
                <a:latin typeface="Noto Sans"/>
                <a:ea typeface="Noto Sans"/>
                <a:cs typeface="Noto Sans"/>
                <a:sym typeface="Noto Sans"/>
              </a:rPr>
              <a:t>      1500 images of 5 poses </a:t>
            </a:r>
            <a:endParaRPr/>
          </a:p>
          <a:p>
            <a:pPr indent="-281907" lvl="1" marL="563815" marR="0" rtl="0" algn="l">
              <a:lnSpc>
                <a:spcPct val="124013"/>
              </a:lnSpc>
              <a:spcBef>
                <a:spcPts val="0"/>
              </a:spcBef>
              <a:spcAft>
                <a:spcPts val="0"/>
              </a:spcAft>
              <a:buClr>
                <a:srgbClr val="0B2F3D"/>
              </a:buClr>
              <a:buSzPts val="2611"/>
              <a:buFont typeface="Arial"/>
              <a:buChar char="•"/>
            </a:pPr>
            <a:r>
              <a:rPr b="0" i="0" lang="en-US" sz="2611" u="sng" cap="none" strike="noStrike">
                <a:solidFill>
                  <a:srgbClr val="0B2F3D"/>
                </a:solidFill>
                <a:latin typeface="Noto Sans"/>
                <a:ea typeface="Noto Sans"/>
                <a:cs typeface="Noto Sans"/>
                <a:sym typeface="Noto Sans"/>
                <a:hlinkClick r:id="rId14">
                  <a:extLst>
                    <a:ext uri="{A12FA001-AC4F-418D-AE19-62706E023703}">
                      <ahyp:hlinkClr val="tx"/>
                    </a:ext>
                  </a:extLst>
                </a:hlinkClick>
              </a:rPr>
              <a:t>Kaggle dataset</a:t>
            </a:r>
            <a:r>
              <a:rPr b="0" i="0" lang="en-US" sz="2611" u="none" cap="none" strike="noStrike">
                <a:solidFill>
                  <a:srgbClr val="0B2F3D"/>
                </a:solidFill>
                <a:latin typeface="Noto Sans"/>
                <a:ea typeface="Noto Sans"/>
                <a:cs typeface="Noto Sans"/>
                <a:sym typeface="Noto Sans"/>
              </a:rPr>
              <a:t> : 1500 images of 5 poses</a:t>
            </a:r>
            <a:endParaRPr/>
          </a:p>
          <a:p>
            <a:pPr indent="-281907" lvl="1" marL="563815" marR="0" rtl="0" algn="l">
              <a:lnSpc>
                <a:spcPct val="124013"/>
              </a:lnSpc>
              <a:spcBef>
                <a:spcPts val="0"/>
              </a:spcBef>
              <a:spcAft>
                <a:spcPts val="0"/>
              </a:spcAft>
              <a:buClr>
                <a:srgbClr val="0B2F3D"/>
              </a:buClr>
              <a:buSzPts val="2611"/>
              <a:buFont typeface="Arial"/>
              <a:buChar char="•"/>
            </a:pPr>
            <a:r>
              <a:rPr b="0" i="0" lang="en-US" sz="2611" u="none" cap="none" strike="noStrike">
                <a:solidFill>
                  <a:srgbClr val="0B2F3D"/>
                </a:solidFill>
                <a:latin typeface="Noto Sans"/>
                <a:ea typeface="Noto Sans"/>
                <a:cs typeface="Noto Sans"/>
                <a:sym typeface="Noto Sans"/>
              </a:rPr>
              <a:t>yoga_82 (</a:t>
            </a:r>
            <a:r>
              <a:rPr b="0" i="0" lang="en-US" sz="2611" u="sng" cap="none" strike="noStrike">
                <a:solidFill>
                  <a:srgbClr val="0B2F3D"/>
                </a:solidFill>
                <a:latin typeface="Noto Sans"/>
                <a:ea typeface="Noto Sans"/>
                <a:cs typeface="Noto Sans"/>
                <a:sym typeface="Noto Sans"/>
                <a:hlinkClick r:id="rId15">
                  <a:extLst>
                    <a:ext uri="{A12FA001-AC4F-418D-AE19-62706E023703}">
                      <ahyp:hlinkClr val="tx"/>
                    </a:ext>
                  </a:extLst>
                </a:hlinkClick>
              </a:rPr>
              <a:t>Google</a:t>
            </a:r>
            <a:r>
              <a:rPr b="0" i="0" lang="en-US" sz="2611" u="none" cap="none" strike="noStrike">
                <a:solidFill>
                  <a:srgbClr val="0B2F3D"/>
                </a:solidFill>
                <a:latin typeface="Noto Sans"/>
                <a:ea typeface="Noto Sans"/>
                <a:cs typeface="Noto Sans"/>
                <a:sym typeface="Noto Sans"/>
              </a:rPr>
              <a:t>) :</a:t>
            </a:r>
            <a:endParaRPr/>
          </a:p>
          <a:p>
            <a:pPr indent="0" lvl="0" marL="0" marR="0" rtl="0" algn="l">
              <a:lnSpc>
                <a:spcPct val="124013"/>
              </a:lnSpc>
              <a:spcBef>
                <a:spcPts val="0"/>
              </a:spcBef>
              <a:spcAft>
                <a:spcPts val="0"/>
              </a:spcAft>
              <a:buNone/>
            </a:pPr>
            <a:r>
              <a:rPr b="0" i="0" lang="en-US" sz="2611" u="none" cap="none" strike="noStrike">
                <a:solidFill>
                  <a:srgbClr val="0B2F3D"/>
                </a:solidFill>
                <a:latin typeface="Noto Sans"/>
                <a:ea typeface="Noto Sans"/>
                <a:cs typeface="Noto Sans"/>
                <a:sym typeface="Noto Sans"/>
              </a:rPr>
              <a:t>      2100 images for 9 poses</a:t>
            </a:r>
            <a:endParaRPr/>
          </a:p>
          <a:p>
            <a:pPr indent="0" lvl="0" marL="0" marR="0" rtl="0" algn="l">
              <a:lnSpc>
                <a:spcPct val="124013"/>
              </a:lnSpc>
              <a:spcBef>
                <a:spcPts val="0"/>
              </a:spcBef>
              <a:spcAft>
                <a:spcPts val="0"/>
              </a:spcAft>
              <a:buNone/>
            </a:pPr>
            <a:r>
              <a:t/>
            </a:r>
            <a:endParaRPr b="0" i="0" sz="2611" u="none" cap="none" strike="noStrike">
              <a:solidFill>
                <a:srgbClr val="0B2F3D"/>
              </a:solidFill>
              <a:latin typeface="Noto Sans"/>
              <a:ea typeface="Noto Sans"/>
              <a:cs typeface="Noto Sans"/>
              <a:sym typeface="Noto Sans"/>
            </a:endParaRPr>
          </a:p>
          <a:p>
            <a:pPr indent="0" lvl="0" marL="0" marR="0" rtl="0" algn="l">
              <a:lnSpc>
                <a:spcPct val="124013"/>
              </a:lnSpc>
              <a:spcBef>
                <a:spcPts val="0"/>
              </a:spcBef>
              <a:spcAft>
                <a:spcPts val="0"/>
              </a:spcAft>
              <a:buNone/>
            </a:pPr>
            <a:r>
              <a:rPr b="0" i="0" lang="en-US" sz="2611" u="none" cap="none" strike="noStrike">
                <a:solidFill>
                  <a:srgbClr val="0B2F3D"/>
                </a:solidFill>
                <a:latin typeface="Noto Sans"/>
                <a:ea typeface="Noto Sans"/>
                <a:cs typeface="Noto Sans"/>
                <a:sym typeface="Noto Sans"/>
              </a:rPr>
              <a:t>The finally chosen dataset consists of 9 different poses chosen from the yoga_82 dataset.</a:t>
            </a:r>
            <a:endParaRPr/>
          </a:p>
        </p:txBody>
      </p:sp>
      <p:sp>
        <p:nvSpPr>
          <p:cNvPr id="165" name="Google Shape;165;p4"/>
          <p:cNvSpPr txBox="1"/>
          <p:nvPr/>
        </p:nvSpPr>
        <p:spPr>
          <a:xfrm>
            <a:off x="1197324" y="3220054"/>
            <a:ext cx="8677455" cy="26840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942" u="none" cap="none" strike="noStrike">
                <a:solidFill>
                  <a:srgbClr val="0B2F3D"/>
                </a:solidFill>
                <a:latin typeface="Poppins"/>
                <a:ea typeface="Poppins"/>
                <a:cs typeface="Poppins"/>
                <a:sym typeface="Poppins"/>
              </a:rPr>
              <a:t>            Warrior II                               Warrior I                                Tree</a:t>
            </a:r>
            <a:endParaRPr/>
          </a:p>
        </p:txBody>
      </p:sp>
      <p:sp>
        <p:nvSpPr>
          <p:cNvPr id="166" name="Google Shape;166;p4"/>
          <p:cNvSpPr txBox="1"/>
          <p:nvPr/>
        </p:nvSpPr>
        <p:spPr>
          <a:xfrm>
            <a:off x="1197324" y="6065693"/>
            <a:ext cx="8677455" cy="26840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942" u="none" cap="none" strike="noStrike">
                <a:solidFill>
                  <a:srgbClr val="0B2F3D"/>
                </a:solidFill>
                <a:latin typeface="Poppins"/>
                <a:ea typeface="Poppins"/>
                <a:cs typeface="Poppins"/>
                <a:sym typeface="Poppins"/>
              </a:rPr>
              <a:t>      Standing big toe          Downward facing dog                   Plank</a:t>
            </a:r>
            <a:endParaRPr/>
          </a:p>
        </p:txBody>
      </p:sp>
      <p:sp>
        <p:nvSpPr>
          <p:cNvPr id="167" name="Google Shape;167;p4"/>
          <p:cNvSpPr txBox="1"/>
          <p:nvPr/>
        </p:nvSpPr>
        <p:spPr>
          <a:xfrm>
            <a:off x="1028700" y="8756376"/>
            <a:ext cx="8677455" cy="26840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942" u="none" cap="none" strike="noStrike">
                <a:solidFill>
                  <a:srgbClr val="0B2F3D"/>
                </a:solidFill>
                <a:latin typeface="Poppins"/>
                <a:ea typeface="Poppins"/>
                <a:cs typeface="Poppins"/>
                <a:sym typeface="Poppins"/>
              </a:rPr>
              <a:t>                  Cobra                               Cat &amp; cow                               Child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5"/>
          <p:cNvPicPr preferRelativeResize="0"/>
          <p:nvPr/>
        </p:nvPicPr>
        <p:blipFill rotWithShape="1">
          <a:blip r:embed="rId3">
            <a:alphaModFix/>
          </a:blip>
          <a:srcRect b="0" l="0" r="0" t="0"/>
          <a:stretch/>
        </p:blipFill>
        <p:spPr>
          <a:xfrm>
            <a:off x="15358722" y="663529"/>
            <a:ext cx="1900578" cy="824779"/>
          </a:xfrm>
          <a:prstGeom prst="rect">
            <a:avLst/>
          </a:prstGeom>
          <a:noFill/>
          <a:ln>
            <a:noFill/>
          </a:ln>
        </p:spPr>
      </p:pic>
      <p:sp>
        <p:nvSpPr>
          <p:cNvPr id="173" name="Google Shape;173;p5"/>
          <p:cNvSpPr txBox="1"/>
          <p:nvPr/>
        </p:nvSpPr>
        <p:spPr>
          <a:xfrm>
            <a:off x="3876066" y="663532"/>
            <a:ext cx="9354600" cy="10389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7500" u="none" cap="none" strike="noStrike">
                <a:solidFill>
                  <a:srgbClr val="0B2F3D"/>
                </a:solidFill>
                <a:latin typeface="Arial"/>
                <a:ea typeface="Arial"/>
                <a:cs typeface="Arial"/>
                <a:sym typeface="Arial"/>
              </a:rPr>
              <a:t>Methodology</a:t>
            </a:r>
            <a:endParaRPr/>
          </a:p>
        </p:txBody>
      </p:sp>
      <p:sp>
        <p:nvSpPr>
          <p:cNvPr id="174" name="Google Shape;174;p5"/>
          <p:cNvSpPr txBox="1"/>
          <p:nvPr/>
        </p:nvSpPr>
        <p:spPr>
          <a:xfrm>
            <a:off x="1910700" y="1801400"/>
            <a:ext cx="14466600" cy="82728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799" u="none" cap="none" strike="noStrike">
                <a:solidFill>
                  <a:srgbClr val="0B2F3D"/>
                </a:solidFill>
                <a:latin typeface="Noto Sans"/>
                <a:ea typeface="Noto Sans"/>
                <a:cs typeface="Noto Sans"/>
                <a:sym typeface="Noto Sans"/>
              </a:rPr>
              <a:t>Extract key points :-</a:t>
            </a:r>
            <a:endParaRPr/>
          </a:p>
          <a:p>
            <a:pPr indent="0" lvl="0" marL="0" marR="0" rtl="0" algn="l">
              <a:lnSpc>
                <a:spcPct val="140014"/>
              </a:lnSpc>
              <a:spcBef>
                <a:spcPts val="0"/>
              </a:spcBef>
              <a:spcAft>
                <a:spcPts val="0"/>
              </a:spcAft>
              <a:buNone/>
            </a:pPr>
            <a:r>
              <a:rPr b="0" i="0" lang="en-US" sz="2799" u="none" cap="none" strike="noStrike">
                <a:solidFill>
                  <a:srgbClr val="0B2F3D"/>
                </a:solidFill>
                <a:latin typeface="Noto Sans"/>
                <a:ea typeface="Noto Sans"/>
                <a:cs typeface="Noto Sans"/>
                <a:sym typeface="Noto Sans"/>
              </a:rPr>
              <a:t>To extract key points of body skeletal for the pose, 2 models were used:-</a:t>
            </a:r>
            <a:endParaRPr/>
          </a:p>
          <a:p>
            <a:pPr indent="-302260" lvl="1" marL="604519" marR="0" rtl="0" algn="l">
              <a:lnSpc>
                <a:spcPct val="140014"/>
              </a:lnSpc>
              <a:spcBef>
                <a:spcPts val="0"/>
              </a:spcBef>
              <a:spcAft>
                <a:spcPts val="0"/>
              </a:spcAft>
              <a:buClr>
                <a:srgbClr val="0B2F3D"/>
              </a:buClr>
              <a:buSzPts val="2799"/>
              <a:buFont typeface="Arial"/>
              <a:buChar char="•"/>
            </a:pPr>
            <a:r>
              <a:rPr b="0" i="0" lang="en-US" sz="2799" u="none" cap="none" strike="noStrike">
                <a:solidFill>
                  <a:srgbClr val="0B2F3D"/>
                </a:solidFill>
                <a:latin typeface="Noto Sans"/>
                <a:ea typeface="Noto Sans"/>
                <a:cs typeface="Noto Sans"/>
                <a:sym typeface="Noto Sans"/>
              </a:rPr>
              <a:t>MoveNet Thunder</a:t>
            </a:r>
            <a:endParaRPr/>
          </a:p>
          <a:p>
            <a:pPr indent="-302260" lvl="1" marL="604519" marR="0" rtl="0" algn="l">
              <a:lnSpc>
                <a:spcPct val="140014"/>
              </a:lnSpc>
              <a:spcBef>
                <a:spcPts val="0"/>
              </a:spcBef>
              <a:spcAft>
                <a:spcPts val="0"/>
              </a:spcAft>
              <a:buClr>
                <a:srgbClr val="0B2F3D"/>
              </a:buClr>
              <a:buSzPts val="2799"/>
              <a:buFont typeface="Arial"/>
              <a:buChar char="•"/>
            </a:pPr>
            <a:r>
              <a:rPr b="0" i="0" lang="en-US" sz="2799" u="none" cap="none" strike="noStrike">
                <a:solidFill>
                  <a:srgbClr val="0B2F3D"/>
                </a:solidFill>
                <a:latin typeface="Noto Sans"/>
                <a:ea typeface="Noto Sans"/>
                <a:cs typeface="Noto Sans"/>
                <a:sym typeface="Noto Sans"/>
              </a:rPr>
              <a:t>Mediaipipe </a:t>
            </a:r>
            <a:endParaRPr/>
          </a:p>
          <a:p>
            <a:pPr indent="0" lvl="0" marL="0" marR="0" rtl="0" algn="l">
              <a:lnSpc>
                <a:spcPct val="140014"/>
              </a:lnSpc>
              <a:spcBef>
                <a:spcPts val="0"/>
              </a:spcBef>
              <a:spcAft>
                <a:spcPts val="0"/>
              </a:spcAft>
              <a:buNone/>
            </a:pPr>
            <a:r>
              <a:rPr b="1" i="0" lang="en-US" sz="2799" u="none" cap="none" strike="noStrike">
                <a:solidFill>
                  <a:srgbClr val="0B2F3D"/>
                </a:solidFill>
                <a:latin typeface="Noto Sans"/>
                <a:ea typeface="Noto Sans"/>
                <a:cs typeface="Noto Sans"/>
                <a:sym typeface="Noto Sans"/>
              </a:rPr>
              <a:t>Split dataset for training and testing</a:t>
            </a:r>
            <a:endParaRPr/>
          </a:p>
          <a:p>
            <a:pPr indent="0" lvl="0" marL="0" marR="0" rtl="0" algn="l">
              <a:lnSpc>
                <a:spcPct val="140014"/>
              </a:lnSpc>
              <a:spcBef>
                <a:spcPts val="0"/>
              </a:spcBef>
              <a:spcAft>
                <a:spcPts val="0"/>
              </a:spcAft>
              <a:buNone/>
            </a:pPr>
            <a:r>
              <a:rPr b="1" i="0" lang="en-US" sz="2799" u="none" cap="none" strike="noStrike">
                <a:solidFill>
                  <a:srgbClr val="0B2F3D"/>
                </a:solidFill>
                <a:latin typeface="Noto Sans"/>
                <a:ea typeface="Noto Sans"/>
                <a:cs typeface="Noto Sans"/>
                <a:sym typeface="Noto Sans"/>
              </a:rPr>
              <a:t>Preprocess data and create labels and features</a:t>
            </a:r>
            <a:endParaRPr/>
          </a:p>
          <a:p>
            <a:pPr indent="0" lvl="0" marL="0" marR="0" rtl="0" algn="l">
              <a:lnSpc>
                <a:spcPct val="140014"/>
              </a:lnSpc>
              <a:spcBef>
                <a:spcPts val="0"/>
              </a:spcBef>
              <a:spcAft>
                <a:spcPts val="0"/>
              </a:spcAft>
              <a:buNone/>
            </a:pPr>
            <a:r>
              <a:rPr b="1" i="0" lang="en-US" sz="2799" u="none" cap="none" strike="noStrike">
                <a:solidFill>
                  <a:srgbClr val="0B2F3D"/>
                </a:solidFill>
                <a:latin typeface="Noto Sans"/>
                <a:ea typeface="Noto Sans"/>
                <a:cs typeface="Noto Sans"/>
                <a:sym typeface="Noto Sans"/>
              </a:rPr>
              <a:t>Train classification models :-</a:t>
            </a:r>
            <a:endParaRPr/>
          </a:p>
          <a:p>
            <a:pPr indent="0" lvl="0" marL="0" marR="0" rtl="0" algn="l">
              <a:lnSpc>
                <a:spcPct val="140014"/>
              </a:lnSpc>
              <a:spcBef>
                <a:spcPts val="0"/>
              </a:spcBef>
              <a:spcAft>
                <a:spcPts val="0"/>
              </a:spcAft>
              <a:buNone/>
            </a:pPr>
            <a:r>
              <a:rPr b="0" i="0" lang="en-US" sz="2799" u="none" cap="none" strike="noStrike">
                <a:solidFill>
                  <a:srgbClr val="0B2F3D"/>
                </a:solidFill>
                <a:latin typeface="Noto Sans"/>
                <a:ea typeface="Noto Sans"/>
                <a:cs typeface="Noto Sans"/>
                <a:sym typeface="Noto Sans"/>
              </a:rPr>
              <a:t>We used 3 different types of model:-</a:t>
            </a:r>
            <a:endParaRPr/>
          </a:p>
          <a:p>
            <a:pPr indent="-302260" lvl="1" marL="604519" marR="0" rtl="0" algn="l">
              <a:lnSpc>
                <a:spcPct val="140014"/>
              </a:lnSpc>
              <a:spcBef>
                <a:spcPts val="0"/>
              </a:spcBef>
              <a:spcAft>
                <a:spcPts val="0"/>
              </a:spcAft>
              <a:buClr>
                <a:srgbClr val="0B2F3D"/>
              </a:buClr>
              <a:buSzPts val="2799"/>
              <a:buFont typeface="Arial"/>
              <a:buChar char="•"/>
            </a:pPr>
            <a:r>
              <a:rPr b="0" i="0" lang="en-US" sz="2799" u="none" cap="none" strike="noStrike">
                <a:solidFill>
                  <a:srgbClr val="0B2F3D"/>
                </a:solidFill>
                <a:latin typeface="Noto Sans"/>
                <a:ea typeface="Noto Sans"/>
                <a:cs typeface="Noto Sans"/>
                <a:sym typeface="Noto Sans"/>
              </a:rPr>
              <a:t>Artificial Neural Networks (ANN)</a:t>
            </a:r>
            <a:endParaRPr/>
          </a:p>
          <a:p>
            <a:pPr indent="-302260" lvl="1" marL="604519" marR="0" rtl="0" algn="l">
              <a:lnSpc>
                <a:spcPct val="140014"/>
              </a:lnSpc>
              <a:spcBef>
                <a:spcPts val="0"/>
              </a:spcBef>
              <a:spcAft>
                <a:spcPts val="0"/>
              </a:spcAft>
              <a:buClr>
                <a:srgbClr val="0B2F3D"/>
              </a:buClr>
              <a:buSzPts val="2799"/>
              <a:buFont typeface="Arial"/>
              <a:buChar char="•"/>
            </a:pPr>
            <a:r>
              <a:rPr b="0" i="0" lang="en-US" sz="2799" u="none" cap="none" strike="noStrike">
                <a:solidFill>
                  <a:srgbClr val="0B2F3D"/>
                </a:solidFill>
                <a:latin typeface="Noto Sans"/>
                <a:ea typeface="Noto Sans"/>
                <a:cs typeface="Noto Sans"/>
                <a:sym typeface="Noto Sans"/>
              </a:rPr>
              <a:t>Recurrent Neural Networks (RNN) </a:t>
            </a:r>
            <a:endParaRPr/>
          </a:p>
          <a:p>
            <a:pPr indent="-302260" lvl="1" marL="604519" marR="0" rtl="0" algn="l">
              <a:lnSpc>
                <a:spcPct val="140014"/>
              </a:lnSpc>
              <a:spcBef>
                <a:spcPts val="0"/>
              </a:spcBef>
              <a:spcAft>
                <a:spcPts val="0"/>
              </a:spcAft>
              <a:buClr>
                <a:srgbClr val="0B2F3D"/>
              </a:buClr>
              <a:buSzPts val="2799"/>
              <a:buFont typeface="Arial"/>
              <a:buChar char="•"/>
            </a:pPr>
            <a:r>
              <a:rPr b="0" i="0" lang="en-US" sz="2799" u="none" cap="none" strike="noStrike">
                <a:solidFill>
                  <a:srgbClr val="0B2F3D"/>
                </a:solidFill>
                <a:latin typeface="Noto Sans"/>
                <a:ea typeface="Noto Sans"/>
                <a:cs typeface="Noto Sans"/>
                <a:sym typeface="Noto Sans"/>
              </a:rPr>
              <a:t>k-Nearest Neighbour (KNN)</a:t>
            </a:r>
            <a:endParaRPr/>
          </a:p>
          <a:p>
            <a:pPr indent="0" lvl="0" marL="0" marR="0" rtl="0" algn="l">
              <a:lnSpc>
                <a:spcPct val="140014"/>
              </a:lnSpc>
              <a:spcBef>
                <a:spcPts val="0"/>
              </a:spcBef>
              <a:spcAft>
                <a:spcPts val="0"/>
              </a:spcAft>
              <a:buNone/>
            </a:pPr>
            <a:r>
              <a:rPr b="0" i="0" lang="en-US" sz="2799" u="none" cap="none" strike="noStrike">
                <a:solidFill>
                  <a:srgbClr val="0B2F3D"/>
                </a:solidFill>
                <a:latin typeface="Noto Sans"/>
                <a:ea typeface="Noto Sans"/>
                <a:cs typeface="Noto Sans"/>
                <a:sym typeface="Noto Sans"/>
              </a:rPr>
              <a:t>After this we saved the weights of best model, made predictions based on our best model and evaluate using confusion matrix and accuracy.</a:t>
            </a:r>
            <a:endParaRPr/>
          </a:p>
          <a:p>
            <a:pPr indent="0" lvl="0" marL="0" marR="0" rtl="0" algn="l">
              <a:lnSpc>
                <a:spcPct val="140014"/>
              </a:lnSpc>
              <a:spcBef>
                <a:spcPts val="0"/>
              </a:spcBef>
              <a:spcAft>
                <a:spcPts val="0"/>
              </a:spcAft>
              <a:buNone/>
            </a:pPr>
            <a:r>
              <a:rPr b="0" i="0" lang="en-US" sz="2799" u="none" cap="none" strike="noStrike">
                <a:solidFill>
                  <a:srgbClr val="0B2F3D"/>
                </a:solidFill>
                <a:latin typeface="Noto Sans"/>
                <a:ea typeface="Noto Sans"/>
                <a:cs typeface="Noto Sans"/>
                <a:sym typeface="Noto Sans"/>
              </a:rPr>
              <a:t>Finally we test our model in real time.</a:t>
            </a:r>
            <a:endParaRPr b="0" i="0" sz="2799" u="none" cap="none" strike="noStrike">
              <a:solidFill>
                <a:srgbClr val="0B2F3D"/>
              </a:solidFill>
              <a:latin typeface="Noto Sans"/>
              <a:ea typeface="Noto Sans"/>
              <a:cs typeface="Noto Sans"/>
              <a:sym typeface="Noto Sans"/>
            </a:endParaRPr>
          </a:p>
        </p:txBody>
      </p:sp>
      <p:pic>
        <p:nvPicPr>
          <p:cNvPr id="175" name="Google Shape;175;p5"/>
          <p:cNvPicPr preferRelativeResize="0"/>
          <p:nvPr/>
        </p:nvPicPr>
        <p:blipFill rotWithShape="1">
          <a:blip r:embed="rId4">
            <a:alphaModFix amt="5000"/>
          </a:blip>
          <a:srcRect b="0" l="0" r="0" t="0"/>
          <a:stretch/>
        </p:blipFill>
        <p:spPr>
          <a:xfrm>
            <a:off x="-192436" y="-8496"/>
            <a:ext cx="1940444" cy="20683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6"/>
          <p:cNvPicPr preferRelativeResize="0"/>
          <p:nvPr/>
        </p:nvPicPr>
        <p:blipFill rotWithShape="1">
          <a:blip r:embed="rId3">
            <a:alphaModFix/>
          </a:blip>
          <a:srcRect b="0" l="0" r="0" t="0"/>
          <a:stretch/>
        </p:blipFill>
        <p:spPr>
          <a:xfrm>
            <a:off x="1028700" y="9258300"/>
            <a:ext cx="2343200" cy="166258"/>
          </a:xfrm>
          <a:prstGeom prst="rect">
            <a:avLst/>
          </a:prstGeom>
          <a:noFill/>
          <a:ln>
            <a:noFill/>
          </a:ln>
        </p:spPr>
      </p:pic>
      <p:pic>
        <p:nvPicPr>
          <p:cNvPr id="181" name="Google Shape;181;p6"/>
          <p:cNvPicPr preferRelativeResize="0"/>
          <p:nvPr/>
        </p:nvPicPr>
        <p:blipFill rotWithShape="1">
          <a:blip r:embed="rId4">
            <a:alphaModFix/>
          </a:blip>
          <a:srcRect b="0" l="0" r="0" t="0"/>
          <a:stretch/>
        </p:blipFill>
        <p:spPr>
          <a:xfrm>
            <a:off x="15358722" y="663529"/>
            <a:ext cx="1900578" cy="824779"/>
          </a:xfrm>
          <a:prstGeom prst="rect">
            <a:avLst/>
          </a:prstGeom>
          <a:noFill/>
          <a:ln>
            <a:noFill/>
          </a:ln>
        </p:spPr>
      </p:pic>
      <p:pic>
        <p:nvPicPr>
          <p:cNvPr id="182" name="Google Shape;182;p6"/>
          <p:cNvPicPr preferRelativeResize="0"/>
          <p:nvPr/>
        </p:nvPicPr>
        <p:blipFill rotWithShape="1">
          <a:blip r:embed="rId5">
            <a:alphaModFix amt="5000"/>
          </a:blip>
          <a:srcRect b="0" l="0" r="0" t="0"/>
          <a:stretch/>
        </p:blipFill>
        <p:spPr>
          <a:xfrm>
            <a:off x="-211486" y="-8496"/>
            <a:ext cx="2034754" cy="2168827"/>
          </a:xfrm>
          <a:prstGeom prst="rect">
            <a:avLst/>
          </a:prstGeom>
          <a:noFill/>
          <a:ln>
            <a:noFill/>
          </a:ln>
        </p:spPr>
      </p:pic>
      <p:pic>
        <p:nvPicPr>
          <p:cNvPr id="183" name="Google Shape;183;p6"/>
          <p:cNvPicPr preferRelativeResize="0"/>
          <p:nvPr/>
        </p:nvPicPr>
        <p:blipFill rotWithShape="1">
          <a:blip r:embed="rId6">
            <a:alphaModFix/>
          </a:blip>
          <a:srcRect b="0" l="0" r="0" t="0"/>
          <a:stretch/>
        </p:blipFill>
        <p:spPr>
          <a:xfrm>
            <a:off x="14176440" y="3935207"/>
            <a:ext cx="2132571" cy="2179488"/>
          </a:xfrm>
          <a:prstGeom prst="rect">
            <a:avLst/>
          </a:prstGeom>
          <a:noFill/>
          <a:ln>
            <a:noFill/>
          </a:ln>
        </p:spPr>
      </p:pic>
      <p:pic>
        <p:nvPicPr>
          <p:cNvPr id="184" name="Google Shape;184;p6"/>
          <p:cNvPicPr preferRelativeResize="0"/>
          <p:nvPr/>
        </p:nvPicPr>
        <p:blipFill rotWithShape="1">
          <a:blip r:embed="rId7">
            <a:alphaModFix/>
          </a:blip>
          <a:srcRect b="0" l="0" r="48077" t="0"/>
          <a:stretch/>
        </p:blipFill>
        <p:spPr>
          <a:xfrm>
            <a:off x="14170434" y="6834230"/>
            <a:ext cx="2138577" cy="2336828"/>
          </a:xfrm>
          <a:prstGeom prst="rect">
            <a:avLst/>
          </a:prstGeom>
          <a:noFill/>
          <a:ln>
            <a:noFill/>
          </a:ln>
        </p:spPr>
      </p:pic>
      <p:sp>
        <p:nvSpPr>
          <p:cNvPr id="185" name="Google Shape;185;p6"/>
          <p:cNvSpPr txBox="1"/>
          <p:nvPr/>
        </p:nvSpPr>
        <p:spPr>
          <a:xfrm>
            <a:off x="3904291" y="1050157"/>
            <a:ext cx="9354584" cy="628652"/>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5000" u="none" cap="none" strike="noStrike">
                <a:solidFill>
                  <a:srgbClr val="0B2F3D"/>
                </a:solidFill>
                <a:latin typeface="Arial"/>
                <a:ea typeface="Arial"/>
                <a:cs typeface="Arial"/>
                <a:sym typeface="Arial"/>
              </a:rPr>
              <a:t>Key points extraction</a:t>
            </a:r>
            <a:endParaRPr/>
          </a:p>
        </p:txBody>
      </p:sp>
      <p:sp>
        <p:nvSpPr>
          <p:cNvPr id="186" name="Google Shape;186;p6"/>
          <p:cNvSpPr txBox="1"/>
          <p:nvPr/>
        </p:nvSpPr>
        <p:spPr>
          <a:xfrm>
            <a:off x="1842319" y="2103182"/>
            <a:ext cx="14466693" cy="147193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0B2F3D"/>
                </a:solidFill>
                <a:latin typeface="Noto Sans"/>
                <a:ea typeface="Noto Sans"/>
                <a:cs typeface="Noto Sans"/>
                <a:sym typeface="Noto Sans"/>
              </a:rPr>
              <a:t>In the context of yoga, key point extraction can be used to track the positions of key joints in the body during a yoga practice. Two different models were used to extract key points from the image of yoga pose: MoveNet Thunder and Mediapipe.</a:t>
            </a:r>
            <a:endParaRPr/>
          </a:p>
        </p:txBody>
      </p:sp>
      <p:sp>
        <p:nvSpPr>
          <p:cNvPr id="187" name="Google Shape;187;p6"/>
          <p:cNvSpPr txBox="1"/>
          <p:nvPr/>
        </p:nvSpPr>
        <p:spPr>
          <a:xfrm>
            <a:off x="1842319" y="4231775"/>
            <a:ext cx="11755576" cy="394843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799" u="sng" cap="none" strike="noStrike">
                <a:solidFill>
                  <a:srgbClr val="0B2F3D"/>
                </a:solidFill>
                <a:latin typeface="Noto Sans"/>
                <a:ea typeface="Noto Sans"/>
                <a:cs typeface="Noto Sans"/>
                <a:sym typeface="Noto Sans"/>
              </a:rPr>
              <a:t>Movenet Thunder</a:t>
            </a:r>
            <a:r>
              <a:rPr b="0" i="0" lang="en-US" sz="2799" u="none" cap="none" strike="noStrike">
                <a:solidFill>
                  <a:srgbClr val="0B2F3D"/>
                </a:solidFill>
                <a:latin typeface="Noto Sans"/>
                <a:ea typeface="Noto Sans"/>
                <a:cs typeface="Noto Sans"/>
                <a:sym typeface="Noto Sans"/>
              </a:rPr>
              <a:t> - It is a deep learning-based pose estimation model with very high accuracy which tracks 17 keypoints of body which consist  x &amp; y coordinates and corresponding confidence score for each keypoint</a:t>
            </a:r>
            <a:endParaRPr/>
          </a:p>
          <a:p>
            <a:pPr indent="0" lvl="0" marL="0" marR="0" rtl="0" algn="l">
              <a:lnSpc>
                <a:spcPct val="140014"/>
              </a:lnSpc>
              <a:spcBef>
                <a:spcPts val="0"/>
              </a:spcBef>
              <a:spcAft>
                <a:spcPts val="0"/>
              </a:spcAft>
              <a:buNone/>
            </a:pPr>
            <a:r>
              <a:t/>
            </a:r>
            <a:endParaRPr b="0" i="0" sz="2799" u="none" cap="none" strike="noStrike">
              <a:solidFill>
                <a:srgbClr val="0B2F3D"/>
              </a:solidFill>
              <a:latin typeface="Noto Sans"/>
              <a:ea typeface="Noto Sans"/>
              <a:cs typeface="Noto Sans"/>
              <a:sym typeface="Noto Sans"/>
            </a:endParaRPr>
          </a:p>
          <a:p>
            <a:pPr indent="0" lvl="0" marL="0" marR="0" rtl="0" algn="l">
              <a:lnSpc>
                <a:spcPct val="140014"/>
              </a:lnSpc>
              <a:spcBef>
                <a:spcPts val="0"/>
              </a:spcBef>
              <a:spcAft>
                <a:spcPts val="0"/>
              </a:spcAft>
              <a:buNone/>
            </a:pPr>
            <a:r>
              <a:rPr b="1" i="0" lang="en-US" sz="2799" u="sng" cap="none" strike="noStrike">
                <a:solidFill>
                  <a:srgbClr val="0B2F3D"/>
                </a:solidFill>
                <a:latin typeface="Noto Sans"/>
                <a:ea typeface="Noto Sans"/>
                <a:cs typeface="Noto Sans"/>
                <a:sym typeface="Noto Sans"/>
              </a:rPr>
              <a:t>Mediapipe</a:t>
            </a:r>
            <a:r>
              <a:rPr b="0" i="0" lang="en-US" sz="2799" u="none" cap="none" strike="noStrike">
                <a:solidFill>
                  <a:srgbClr val="0B2F3D"/>
                </a:solidFill>
                <a:latin typeface="Noto Sans"/>
                <a:ea typeface="Noto Sans"/>
                <a:cs typeface="Noto Sans"/>
                <a:sym typeface="Noto Sans"/>
              </a:rPr>
              <a:t> - It is similar model to Movenet but with a very low computational cost. It track 33 keypoints which consist x, y &amp; z coordinates and corresponding confidence score for each keypoint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7"/>
          <p:cNvPicPr preferRelativeResize="0"/>
          <p:nvPr/>
        </p:nvPicPr>
        <p:blipFill rotWithShape="1">
          <a:blip r:embed="rId3">
            <a:alphaModFix/>
          </a:blip>
          <a:srcRect b="0" l="0" r="0" t="0"/>
          <a:stretch/>
        </p:blipFill>
        <p:spPr>
          <a:xfrm>
            <a:off x="15358722" y="663529"/>
            <a:ext cx="1900578" cy="824779"/>
          </a:xfrm>
          <a:prstGeom prst="rect">
            <a:avLst/>
          </a:prstGeom>
          <a:noFill/>
          <a:ln>
            <a:noFill/>
          </a:ln>
        </p:spPr>
      </p:pic>
      <p:sp>
        <p:nvSpPr>
          <p:cNvPr id="193" name="Google Shape;193;p7"/>
          <p:cNvSpPr txBox="1"/>
          <p:nvPr/>
        </p:nvSpPr>
        <p:spPr>
          <a:xfrm>
            <a:off x="3551337" y="1247368"/>
            <a:ext cx="10042862" cy="74295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6000" u="none" cap="none" strike="noStrike">
                <a:solidFill>
                  <a:srgbClr val="0B2F3D"/>
                </a:solidFill>
                <a:latin typeface="Arial"/>
                <a:ea typeface="Arial"/>
                <a:cs typeface="Arial"/>
                <a:sym typeface="Arial"/>
              </a:rPr>
              <a:t>Dataset: yoga_poses</a:t>
            </a:r>
            <a:endParaRPr/>
          </a:p>
        </p:txBody>
      </p:sp>
      <p:pic>
        <p:nvPicPr>
          <p:cNvPr id="194" name="Google Shape;194;p7"/>
          <p:cNvPicPr preferRelativeResize="0"/>
          <p:nvPr/>
        </p:nvPicPr>
        <p:blipFill rotWithShape="1">
          <a:blip r:embed="rId4">
            <a:alphaModFix/>
          </a:blip>
          <a:srcRect b="0" l="0" r="0" t="0"/>
          <a:stretch/>
        </p:blipFill>
        <p:spPr>
          <a:xfrm>
            <a:off x="1224315" y="3302511"/>
            <a:ext cx="7705021" cy="3726428"/>
          </a:xfrm>
          <a:prstGeom prst="rect">
            <a:avLst/>
          </a:prstGeom>
          <a:noFill/>
          <a:ln>
            <a:noFill/>
          </a:ln>
        </p:spPr>
      </p:pic>
      <p:pic>
        <p:nvPicPr>
          <p:cNvPr id="195" name="Google Shape;195;p7"/>
          <p:cNvPicPr preferRelativeResize="0"/>
          <p:nvPr/>
        </p:nvPicPr>
        <p:blipFill rotWithShape="1">
          <a:blip r:embed="rId4">
            <a:alphaModFix/>
          </a:blip>
          <a:srcRect b="0" l="0" r="0" t="0"/>
          <a:stretch/>
        </p:blipFill>
        <p:spPr>
          <a:xfrm flipH="1">
            <a:off x="9349140" y="3302511"/>
            <a:ext cx="7705021" cy="3726428"/>
          </a:xfrm>
          <a:prstGeom prst="rect">
            <a:avLst/>
          </a:prstGeom>
          <a:noFill/>
          <a:ln>
            <a:noFill/>
          </a:ln>
        </p:spPr>
      </p:pic>
      <p:pic>
        <p:nvPicPr>
          <p:cNvPr id="196" name="Google Shape;196;p7"/>
          <p:cNvPicPr preferRelativeResize="0"/>
          <p:nvPr/>
        </p:nvPicPr>
        <p:blipFill rotWithShape="1">
          <a:blip r:embed="rId5">
            <a:alphaModFix/>
          </a:blip>
          <a:srcRect b="0" l="0" r="0" t="0"/>
          <a:stretch/>
        </p:blipFill>
        <p:spPr>
          <a:xfrm>
            <a:off x="6427812" y="4659345"/>
            <a:ext cx="1415700" cy="1196910"/>
          </a:xfrm>
          <a:prstGeom prst="rect">
            <a:avLst/>
          </a:prstGeom>
          <a:noFill/>
          <a:ln>
            <a:noFill/>
          </a:ln>
        </p:spPr>
      </p:pic>
      <p:pic>
        <p:nvPicPr>
          <p:cNvPr id="197" name="Google Shape;197;p7"/>
          <p:cNvPicPr preferRelativeResize="0"/>
          <p:nvPr/>
        </p:nvPicPr>
        <p:blipFill rotWithShape="1">
          <a:blip r:embed="rId5">
            <a:alphaModFix/>
          </a:blip>
          <a:srcRect b="0" l="0" r="0" t="0"/>
          <a:stretch/>
        </p:blipFill>
        <p:spPr>
          <a:xfrm>
            <a:off x="10462989" y="4659345"/>
            <a:ext cx="1415700" cy="1196910"/>
          </a:xfrm>
          <a:prstGeom prst="rect">
            <a:avLst/>
          </a:prstGeom>
          <a:noFill/>
          <a:ln>
            <a:noFill/>
          </a:ln>
        </p:spPr>
      </p:pic>
      <p:sp>
        <p:nvSpPr>
          <p:cNvPr id="198" name="Google Shape;198;p7"/>
          <p:cNvSpPr txBox="1"/>
          <p:nvPr/>
        </p:nvSpPr>
        <p:spPr>
          <a:xfrm>
            <a:off x="2033577" y="3579145"/>
            <a:ext cx="3873934" cy="227711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2600" u="none" cap="none" strike="noStrike">
                <a:solidFill>
                  <a:srgbClr val="FFFFFF"/>
                </a:solidFill>
                <a:latin typeface="Arial"/>
                <a:ea typeface="Arial"/>
                <a:cs typeface="Arial"/>
                <a:sym typeface="Arial"/>
              </a:rPr>
              <a:t>train_accuracy = 100%</a:t>
            </a:r>
            <a:endParaRPr/>
          </a:p>
          <a:p>
            <a:pPr indent="0" lvl="0" marL="0" marR="0" rtl="0" algn="just">
              <a:lnSpc>
                <a:spcPct val="140000"/>
              </a:lnSpc>
              <a:spcBef>
                <a:spcPts val="0"/>
              </a:spcBef>
              <a:spcAft>
                <a:spcPts val="0"/>
              </a:spcAft>
              <a:buNone/>
            </a:pPr>
            <a:r>
              <a:rPr b="0" i="0" lang="en-US" sz="2600" u="none" cap="none" strike="noStrike">
                <a:solidFill>
                  <a:srgbClr val="FFFFFF"/>
                </a:solidFill>
                <a:latin typeface="Arial"/>
                <a:ea typeface="Arial"/>
                <a:cs typeface="Arial"/>
                <a:sym typeface="Arial"/>
              </a:rPr>
              <a:t>val_accuracy = 99.02%</a:t>
            </a:r>
            <a:endParaRPr/>
          </a:p>
          <a:p>
            <a:pPr indent="0" lvl="0" marL="0" marR="0" rtl="0" algn="just">
              <a:lnSpc>
                <a:spcPct val="140000"/>
              </a:lnSpc>
              <a:spcBef>
                <a:spcPts val="0"/>
              </a:spcBef>
              <a:spcAft>
                <a:spcPts val="0"/>
              </a:spcAft>
              <a:buNone/>
            </a:pPr>
            <a:r>
              <a:rPr b="0" i="0" lang="en-US" sz="2600" u="none" cap="none" strike="noStrike">
                <a:solidFill>
                  <a:srgbClr val="FFFFFF"/>
                </a:solidFill>
                <a:latin typeface="Arial"/>
                <a:ea typeface="Arial"/>
                <a:cs typeface="Arial"/>
                <a:sym typeface="Arial"/>
              </a:rPr>
              <a:t>time required to extract </a:t>
            </a:r>
            <a:endParaRPr/>
          </a:p>
          <a:p>
            <a:pPr indent="0" lvl="0" marL="0" marR="0" rtl="0" algn="just">
              <a:lnSpc>
                <a:spcPct val="140000"/>
              </a:lnSpc>
              <a:spcBef>
                <a:spcPts val="0"/>
              </a:spcBef>
              <a:spcAft>
                <a:spcPts val="0"/>
              </a:spcAft>
              <a:buNone/>
            </a:pPr>
            <a:r>
              <a:rPr b="0" i="0" lang="en-US" sz="2600" u="none" cap="none" strike="noStrike">
                <a:solidFill>
                  <a:srgbClr val="FFFFFF"/>
                </a:solidFill>
                <a:latin typeface="Arial"/>
                <a:ea typeface="Arial"/>
                <a:cs typeface="Arial"/>
                <a:sym typeface="Arial"/>
              </a:rPr>
              <a:t>keypoints = 70min</a:t>
            </a:r>
            <a:endParaRPr/>
          </a:p>
          <a:p>
            <a:pPr indent="0" lvl="0" marL="0" marR="0" rtl="0" algn="just">
              <a:lnSpc>
                <a:spcPct val="140000"/>
              </a:lnSpc>
              <a:spcBef>
                <a:spcPts val="0"/>
              </a:spcBef>
              <a:spcAft>
                <a:spcPts val="0"/>
              </a:spcAft>
              <a:buNone/>
            </a:pPr>
            <a:r>
              <a:t/>
            </a:r>
            <a:endParaRPr b="0" i="0" sz="2600" u="none" cap="none" strike="noStrike">
              <a:solidFill>
                <a:srgbClr val="FFFFFF"/>
              </a:solidFill>
              <a:latin typeface="Arial"/>
              <a:ea typeface="Arial"/>
              <a:cs typeface="Arial"/>
              <a:sym typeface="Arial"/>
            </a:endParaRPr>
          </a:p>
        </p:txBody>
      </p:sp>
      <p:sp>
        <p:nvSpPr>
          <p:cNvPr id="199" name="Google Shape;199;p7"/>
          <p:cNvSpPr txBox="1"/>
          <p:nvPr/>
        </p:nvSpPr>
        <p:spPr>
          <a:xfrm>
            <a:off x="1473359" y="2720258"/>
            <a:ext cx="3873934" cy="42418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3200" u="none" cap="none" strike="noStrike">
                <a:solidFill>
                  <a:srgbClr val="000000"/>
                </a:solidFill>
                <a:latin typeface="Arial"/>
                <a:ea typeface="Arial"/>
                <a:cs typeface="Arial"/>
                <a:sym typeface="Arial"/>
              </a:rPr>
              <a:t>MoveNet Thunder</a:t>
            </a:r>
            <a:endParaRPr/>
          </a:p>
        </p:txBody>
      </p:sp>
      <p:sp>
        <p:nvSpPr>
          <p:cNvPr id="200" name="Google Shape;200;p7"/>
          <p:cNvSpPr txBox="1"/>
          <p:nvPr/>
        </p:nvSpPr>
        <p:spPr>
          <a:xfrm>
            <a:off x="12632288" y="3492215"/>
            <a:ext cx="3873934" cy="227711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00" u="none" cap="none" strike="noStrike">
                <a:solidFill>
                  <a:srgbClr val="FFFFFF"/>
                </a:solidFill>
                <a:latin typeface="Arial"/>
                <a:ea typeface="Arial"/>
                <a:cs typeface="Arial"/>
                <a:sym typeface="Arial"/>
              </a:rPr>
              <a:t>train_accuracy = 100%</a:t>
            </a:r>
            <a:endParaRPr/>
          </a:p>
          <a:p>
            <a:pPr indent="0" lvl="0" marL="0" marR="0" rtl="0" algn="l">
              <a:lnSpc>
                <a:spcPct val="140000"/>
              </a:lnSpc>
              <a:spcBef>
                <a:spcPts val="0"/>
              </a:spcBef>
              <a:spcAft>
                <a:spcPts val="0"/>
              </a:spcAft>
              <a:buNone/>
            </a:pPr>
            <a:r>
              <a:rPr b="0" i="0" lang="en-US" sz="2600" u="none" cap="none" strike="noStrike">
                <a:solidFill>
                  <a:srgbClr val="FFFFFF"/>
                </a:solidFill>
                <a:latin typeface="Arial"/>
                <a:ea typeface="Arial"/>
                <a:cs typeface="Arial"/>
                <a:sym typeface="Arial"/>
              </a:rPr>
              <a:t>val_accuracy = 97.27%</a:t>
            </a:r>
            <a:endParaRPr/>
          </a:p>
          <a:p>
            <a:pPr indent="0" lvl="0" marL="0" marR="0" rtl="0" algn="l">
              <a:lnSpc>
                <a:spcPct val="140000"/>
              </a:lnSpc>
              <a:spcBef>
                <a:spcPts val="0"/>
              </a:spcBef>
              <a:spcAft>
                <a:spcPts val="0"/>
              </a:spcAft>
              <a:buNone/>
            </a:pPr>
            <a:r>
              <a:rPr b="0" i="0" lang="en-US" sz="2600" u="none" cap="none" strike="noStrike">
                <a:solidFill>
                  <a:srgbClr val="FFFFFF"/>
                </a:solidFill>
                <a:latin typeface="Arial"/>
                <a:ea typeface="Arial"/>
                <a:cs typeface="Arial"/>
                <a:sym typeface="Arial"/>
              </a:rPr>
              <a:t>time required to extract keypoints = 6.5min</a:t>
            </a:r>
            <a:endParaRPr/>
          </a:p>
          <a:p>
            <a:pPr indent="0" lvl="0" marL="0" marR="0" rtl="0" algn="l">
              <a:lnSpc>
                <a:spcPct val="140000"/>
              </a:lnSpc>
              <a:spcBef>
                <a:spcPts val="0"/>
              </a:spcBef>
              <a:spcAft>
                <a:spcPts val="0"/>
              </a:spcAft>
              <a:buNone/>
            </a:pPr>
            <a:r>
              <a:t/>
            </a:r>
            <a:endParaRPr b="0" i="0" sz="2600" u="none" cap="none" strike="noStrike">
              <a:solidFill>
                <a:srgbClr val="FFFFFF"/>
              </a:solidFill>
              <a:latin typeface="Arial"/>
              <a:ea typeface="Arial"/>
              <a:cs typeface="Arial"/>
              <a:sym typeface="Arial"/>
            </a:endParaRPr>
          </a:p>
        </p:txBody>
      </p:sp>
      <p:sp>
        <p:nvSpPr>
          <p:cNvPr id="201" name="Google Shape;201;p7"/>
          <p:cNvSpPr txBox="1"/>
          <p:nvPr/>
        </p:nvSpPr>
        <p:spPr>
          <a:xfrm>
            <a:off x="13594199" y="2720258"/>
            <a:ext cx="3873934" cy="42418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Arial"/>
                <a:ea typeface="Arial"/>
                <a:cs typeface="Arial"/>
                <a:sym typeface="Arial"/>
              </a:rPr>
              <a:t>Mediapipe</a:t>
            </a:r>
            <a:endParaRPr/>
          </a:p>
        </p:txBody>
      </p:sp>
      <p:sp>
        <p:nvSpPr>
          <p:cNvPr id="202" name="Google Shape;202;p7"/>
          <p:cNvSpPr txBox="1"/>
          <p:nvPr/>
        </p:nvSpPr>
        <p:spPr>
          <a:xfrm>
            <a:off x="2995501" y="7190105"/>
            <a:ext cx="12707277" cy="2210435"/>
          </a:xfrm>
          <a:prstGeom prst="rect">
            <a:avLst/>
          </a:prstGeom>
          <a:noFill/>
          <a:ln>
            <a:noFill/>
          </a:ln>
        </p:spPr>
        <p:txBody>
          <a:bodyPr anchorCtr="0" anchor="t" bIns="0" lIns="0" spcFirstLastPara="1" rIns="0" wrap="square" tIns="0">
            <a:spAutoFit/>
          </a:bodyPr>
          <a:lstStyle/>
          <a:p>
            <a:pPr indent="0" lvl="0" marL="0" marR="0" rtl="0" algn="l">
              <a:lnSpc>
                <a:spcPct val="160021"/>
              </a:lnSpc>
              <a:spcBef>
                <a:spcPts val="0"/>
              </a:spcBef>
              <a:spcAft>
                <a:spcPts val="0"/>
              </a:spcAft>
              <a:buNone/>
            </a:pPr>
            <a:r>
              <a:rPr b="0" i="0" lang="en-US" sz="2799" u="none" cap="none" strike="noStrike">
                <a:solidFill>
                  <a:srgbClr val="000000"/>
                </a:solidFill>
                <a:latin typeface="Arial"/>
                <a:ea typeface="Arial"/>
                <a:cs typeface="Arial"/>
                <a:sym typeface="Arial"/>
              </a:rPr>
              <a:t>Since the time required for Mediapipe model is approximately 1/10th of MoveNet and accuracy is not very differentiable, hence Mediapipe will be used for further key points extraction and also our major aim is to detect key points faster with a reasonable accuracy.</a:t>
            </a:r>
            <a:endParaRPr/>
          </a:p>
        </p:txBody>
      </p:sp>
      <p:pic>
        <p:nvPicPr>
          <p:cNvPr id="203" name="Google Shape;203;p7"/>
          <p:cNvPicPr preferRelativeResize="0"/>
          <p:nvPr/>
        </p:nvPicPr>
        <p:blipFill>
          <a:blip r:embed="rId6">
            <a:alphaModFix/>
          </a:blip>
          <a:stretch>
            <a:fillRect/>
          </a:stretch>
        </p:blipFill>
        <p:spPr>
          <a:xfrm>
            <a:off x="152400" y="152400"/>
            <a:ext cx="3246537" cy="1826177"/>
          </a:xfrm>
          <a:prstGeom prst="rect">
            <a:avLst/>
          </a:prstGeom>
          <a:noFill/>
          <a:ln>
            <a:noFill/>
          </a:ln>
        </p:spPr>
      </p:pic>
      <p:pic>
        <p:nvPicPr>
          <p:cNvPr id="204" name="Google Shape;204;p7"/>
          <p:cNvPicPr preferRelativeResize="0"/>
          <p:nvPr/>
        </p:nvPicPr>
        <p:blipFill>
          <a:blip r:embed="rId6">
            <a:alphaModFix/>
          </a:blip>
          <a:stretch>
            <a:fillRect/>
          </a:stretch>
        </p:blipFill>
        <p:spPr>
          <a:xfrm>
            <a:off x="0" y="0"/>
            <a:ext cx="18288000" cy="10287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8"/>
          <p:cNvPicPr preferRelativeResize="0"/>
          <p:nvPr/>
        </p:nvPicPr>
        <p:blipFill rotWithShape="1">
          <a:blip r:embed="rId3">
            <a:alphaModFix/>
          </a:blip>
          <a:srcRect b="0" l="0" r="0" t="0"/>
          <a:stretch/>
        </p:blipFill>
        <p:spPr>
          <a:xfrm>
            <a:off x="15358722" y="663529"/>
            <a:ext cx="1900578" cy="824779"/>
          </a:xfrm>
          <a:prstGeom prst="rect">
            <a:avLst/>
          </a:prstGeom>
          <a:noFill/>
          <a:ln>
            <a:noFill/>
          </a:ln>
        </p:spPr>
      </p:pic>
      <p:pic>
        <p:nvPicPr>
          <p:cNvPr id="210" name="Google Shape;210;p8"/>
          <p:cNvPicPr preferRelativeResize="0"/>
          <p:nvPr/>
        </p:nvPicPr>
        <p:blipFill rotWithShape="1">
          <a:blip r:embed="rId4">
            <a:alphaModFix amt="5000"/>
          </a:blip>
          <a:srcRect b="0" l="0" r="0" t="0"/>
          <a:stretch/>
        </p:blipFill>
        <p:spPr>
          <a:xfrm>
            <a:off x="-192436" y="-8496"/>
            <a:ext cx="2034754" cy="2168827"/>
          </a:xfrm>
          <a:prstGeom prst="rect">
            <a:avLst/>
          </a:prstGeom>
          <a:noFill/>
          <a:ln>
            <a:noFill/>
          </a:ln>
        </p:spPr>
      </p:pic>
      <p:pic>
        <p:nvPicPr>
          <p:cNvPr id="211" name="Google Shape;211;p8"/>
          <p:cNvPicPr preferRelativeResize="0"/>
          <p:nvPr/>
        </p:nvPicPr>
        <p:blipFill rotWithShape="1">
          <a:blip r:embed="rId5">
            <a:alphaModFix/>
          </a:blip>
          <a:srcRect b="0" l="0" r="0" t="0"/>
          <a:stretch/>
        </p:blipFill>
        <p:spPr>
          <a:xfrm>
            <a:off x="9088778" y="5143500"/>
            <a:ext cx="8159489" cy="4629348"/>
          </a:xfrm>
          <a:prstGeom prst="rect">
            <a:avLst/>
          </a:prstGeom>
          <a:noFill/>
          <a:ln>
            <a:noFill/>
          </a:ln>
        </p:spPr>
      </p:pic>
      <p:pic>
        <p:nvPicPr>
          <p:cNvPr id="212" name="Google Shape;212;p8"/>
          <p:cNvPicPr preferRelativeResize="0"/>
          <p:nvPr/>
        </p:nvPicPr>
        <p:blipFill rotWithShape="1">
          <a:blip r:embed="rId6">
            <a:alphaModFix/>
          </a:blip>
          <a:srcRect b="0" l="0" r="0" t="0"/>
          <a:stretch/>
        </p:blipFill>
        <p:spPr>
          <a:xfrm>
            <a:off x="3688545" y="2294357"/>
            <a:ext cx="4759950" cy="3322251"/>
          </a:xfrm>
          <a:prstGeom prst="rect">
            <a:avLst/>
          </a:prstGeom>
          <a:noFill/>
          <a:ln>
            <a:noFill/>
          </a:ln>
        </p:spPr>
      </p:pic>
      <p:pic>
        <p:nvPicPr>
          <p:cNvPr id="213" name="Google Shape;213;p8"/>
          <p:cNvPicPr preferRelativeResize="0"/>
          <p:nvPr/>
        </p:nvPicPr>
        <p:blipFill rotWithShape="1">
          <a:blip r:embed="rId7">
            <a:alphaModFix/>
          </a:blip>
          <a:srcRect b="0" l="0" r="0" t="0"/>
          <a:stretch/>
        </p:blipFill>
        <p:spPr>
          <a:xfrm>
            <a:off x="8619945" y="2087735"/>
            <a:ext cx="4541137" cy="3989652"/>
          </a:xfrm>
          <a:prstGeom prst="rect">
            <a:avLst/>
          </a:prstGeom>
          <a:noFill/>
          <a:ln>
            <a:noFill/>
          </a:ln>
        </p:spPr>
      </p:pic>
      <p:pic>
        <p:nvPicPr>
          <p:cNvPr id="214" name="Google Shape;214;p8"/>
          <p:cNvPicPr preferRelativeResize="0"/>
          <p:nvPr/>
        </p:nvPicPr>
        <p:blipFill rotWithShape="1">
          <a:blip r:embed="rId8">
            <a:alphaModFix/>
          </a:blip>
          <a:srcRect b="0" l="0" r="0" t="0"/>
          <a:stretch/>
        </p:blipFill>
        <p:spPr>
          <a:xfrm>
            <a:off x="3808565" y="6077387"/>
            <a:ext cx="4639930" cy="3375610"/>
          </a:xfrm>
          <a:prstGeom prst="rect">
            <a:avLst/>
          </a:prstGeom>
          <a:noFill/>
          <a:ln>
            <a:noFill/>
          </a:ln>
        </p:spPr>
      </p:pic>
      <p:pic>
        <p:nvPicPr>
          <p:cNvPr id="215" name="Google Shape;215;p8"/>
          <p:cNvPicPr preferRelativeResize="0"/>
          <p:nvPr/>
        </p:nvPicPr>
        <p:blipFill rotWithShape="1">
          <a:blip r:embed="rId9">
            <a:alphaModFix/>
          </a:blip>
          <a:srcRect b="0" l="0" r="0" t="0"/>
          <a:stretch/>
        </p:blipFill>
        <p:spPr>
          <a:xfrm>
            <a:off x="8943025" y="5777930"/>
            <a:ext cx="4218057" cy="3994918"/>
          </a:xfrm>
          <a:prstGeom prst="rect">
            <a:avLst/>
          </a:prstGeom>
          <a:noFill/>
          <a:ln>
            <a:noFill/>
          </a:ln>
        </p:spPr>
      </p:pic>
      <p:sp>
        <p:nvSpPr>
          <p:cNvPr id="216" name="Google Shape;216;p8"/>
          <p:cNvSpPr txBox="1"/>
          <p:nvPr/>
        </p:nvSpPr>
        <p:spPr>
          <a:xfrm>
            <a:off x="2238282" y="687560"/>
            <a:ext cx="12420426" cy="10668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500" u="none" cap="none" strike="noStrike">
                <a:solidFill>
                  <a:srgbClr val="0B2F3D"/>
                </a:solidFill>
                <a:latin typeface="Arial"/>
                <a:ea typeface="Arial"/>
                <a:cs typeface="Arial"/>
                <a:sym typeface="Arial"/>
              </a:rPr>
              <a:t>Results from which we concluded our choice for best model to detect key points</a:t>
            </a:r>
            <a:endParaRPr/>
          </a:p>
        </p:txBody>
      </p:sp>
      <p:sp>
        <p:nvSpPr>
          <p:cNvPr id="217" name="Google Shape;217;p8"/>
          <p:cNvSpPr txBox="1"/>
          <p:nvPr/>
        </p:nvSpPr>
        <p:spPr>
          <a:xfrm>
            <a:off x="467903" y="3654300"/>
            <a:ext cx="3340662" cy="419011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660" u="sng" cap="none" strike="noStrike">
                <a:solidFill>
                  <a:srgbClr val="0B2F3D"/>
                </a:solidFill>
                <a:latin typeface="Noto Sans"/>
                <a:ea typeface="Noto Sans"/>
                <a:cs typeface="Noto Sans"/>
                <a:sym typeface="Noto Sans"/>
              </a:rPr>
              <a:t>MoveNet Thunder</a:t>
            </a:r>
            <a:endParaRPr/>
          </a:p>
          <a:p>
            <a:pPr indent="0" lvl="0" marL="0" marR="0" rtl="0" algn="l">
              <a:lnSpc>
                <a:spcPct val="140000"/>
              </a:lnSpc>
              <a:spcBef>
                <a:spcPts val="0"/>
              </a:spcBef>
              <a:spcAft>
                <a:spcPts val="0"/>
              </a:spcAft>
              <a:buNone/>
            </a:pPr>
            <a:r>
              <a:t/>
            </a:r>
            <a:endParaRPr b="1" i="0" sz="2660" u="sng" cap="none" strike="noStrike">
              <a:solidFill>
                <a:srgbClr val="0B2F3D"/>
              </a:solidFill>
              <a:latin typeface="Noto Sans"/>
              <a:ea typeface="Noto Sans"/>
              <a:cs typeface="Noto Sans"/>
              <a:sym typeface="Noto Sans"/>
            </a:endParaRPr>
          </a:p>
          <a:p>
            <a:pPr indent="0" lvl="0" marL="0" marR="0" rtl="0" algn="l">
              <a:lnSpc>
                <a:spcPct val="140000"/>
              </a:lnSpc>
              <a:spcBef>
                <a:spcPts val="0"/>
              </a:spcBef>
              <a:spcAft>
                <a:spcPts val="0"/>
              </a:spcAft>
              <a:buNone/>
            </a:pPr>
            <a:r>
              <a:t/>
            </a:r>
            <a:endParaRPr b="1" i="0" sz="2660" u="sng" cap="none" strike="noStrike">
              <a:solidFill>
                <a:srgbClr val="0B2F3D"/>
              </a:solidFill>
              <a:latin typeface="Noto Sans"/>
              <a:ea typeface="Noto Sans"/>
              <a:cs typeface="Noto Sans"/>
              <a:sym typeface="Noto Sans"/>
            </a:endParaRPr>
          </a:p>
          <a:p>
            <a:pPr indent="0" lvl="0" marL="0" marR="0" rtl="0" algn="l">
              <a:lnSpc>
                <a:spcPct val="140000"/>
              </a:lnSpc>
              <a:spcBef>
                <a:spcPts val="0"/>
              </a:spcBef>
              <a:spcAft>
                <a:spcPts val="0"/>
              </a:spcAft>
              <a:buNone/>
            </a:pPr>
            <a:r>
              <a:t/>
            </a:r>
            <a:endParaRPr b="1" i="0" sz="2660" u="sng" cap="none" strike="noStrike">
              <a:solidFill>
                <a:srgbClr val="0B2F3D"/>
              </a:solidFill>
              <a:latin typeface="Noto Sans"/>
              <a:ea typeface="Noto Sans"/>
              <a:cs typeface="Noto Sans"/>
              <a:sym typeface="Noto Sans"/>
            </a:endParaRPr>
          </a:p>
          <a:p>
            <a:pPr indent="0" lvl="0" marL="0" marR="0" rtl="0" algn="l">
              <a:lnSpc>
                <a:spcPct val="140000"/>
              </a:lnSpc>
              <a:spcBef>
                <a:spcPts val="0"/>
              </a:spcBef>
              <a:spcAft>
                <a:spcPts val="0"/>
              </a:spcAft>
              <a:buNone/>
            </a:pPr>
            <a:r>
              <a:t/>
            </a:r>
            <a:endParaRPr b="1" i="0" sz="2660" u="sng" cap="none" strike="noStrike">
              <a:solidFill>
                <a:srgbClr val="0B2F3D"/>
              </a:solidFill>
              <a:latin typeface="Noto Sans"/>
              <a:ea typeface="Noto Sans"/>
              <a:cs typeface="Noto Sans"/>
              <a:sym typeface="Noto Sans"/>
            </a:endParaRPr>
          </a:p>
          <a:p>
            <a:pPr indent="0" lvl="0" marL="0" marR="0" rtl="0" algn="l">
              <a:lnSpc>
                <a:spcPct val="140000"/>
              </a:lnSpc>
              <a:spcBef>
                <a:spcPts val="0"/>
              </a:spcBef>
              <a:spcAft>
                <a:spcPts val="0"/>
              </a:spcAft>
              <a:buNone/>
            </a:pPr>
            <a:r>
              <a:t/>
            </a:r>
            <a:endParaRPr b="1" i="0" sz="2660" u="sng" cap="none" strike="noStrike">
              <a:solidFill>
                <a:srgbClr val="0B2F3D"/>
              </a:solidFill>
              <a:latin typeface="Noto Sans"/>
              <a:ea typeface="Noto Sans"/>
              <a:cs typeface="Noto Sans"/>
              <a:sym typeface="Noto Sans"/>
            </a:endParaRPr>
          </a:p>
          <a:p>
            <a:pPr indent="0" lvl="0" marL="0" marR="0" rtl="0" algn="l">
              <a:lnSpc>
                <a:spcPct val="140000"/>
              </a:lnSpc>
              <a:spcBef>
                <a:spcPts val="0"/>
              </a:spcBef>
              <a:spcAft>
                <a:spcPts val="0"/>
              </a:spcAft>
              <a:buNone/>
            </a:pPr>
            <a:r>
              <a:t/>
            </a:r>
            <a:endParaRPr b="1" i="0" sz="2660" u="sng" cap="none" strike="noStrike">
              <a:solidFill>
                <a:srgbClr val="0B2F3D"/>
              </a:solidFill>
              <a:latin typeface="Noto Sans"/>
              <a:ea typeface="Noto Sans"/>
              <a:cs typeface="Noto Sans"/>
              <a:sym typeface="Noto Sans"/>
            </a:endParaRPr>
          </a:p>
          <a:p>
            <a:pPr indent="0" lvl="0" marL="0" marR="0" rtl="0" algn="l">
              <a:lnSpc>
                <a:spcPct val="140000"/>
              </a:lnSpc>
              <a:spcBef>
                <a:spcPts val="0"/>
              </a:spcBef>
              <a:spcAft>
                <a:spcPts val="0"/>
              </a:spcAft>
              <a:buNone/>
            </a:pPr>
            <a:r>
              <a:t/>
            </a:r>
            <a:endParaRPr b="1" i="0" sz="2660" u="sng" cap="none" strike="noStrike">
              <a:solidFill>
                <a:srgbClr val="0B2F3D"/>
              </a:solidFill>
              <a:latin typeface="Noto Sans"/>
              <a:ea typeface="Noto Sans"/>
              <a:cs typeface="Noto Sans"/>
              <a:sym typeface="Noto Sans"/>
            </a:endParaRPr>
          </a:p>
          <a:p>
            <a:pPr indent="0" lvl="0" marL="0" marR="0" rtl="0" algn="l">
              <a:lnSpc>
                <a:spcPct val="140000"/>
              </a:lnSpc>
              <a:spcBef>
                <a:spcPts val="0"/>
              </a:spcBef>
              <a:spcAft>
                <a:spcPts val="0"/>
              </a:spcAft>
              <a:buNone/>
            </a:pPr>
            <a:r>
              <a:rPr b="1" i="0" lang="en-US" sz="2660" u="none" cap="none" strike="noStrike">
                <a:solidFill>
                  <a:srgbClr val="0B2F3D"/>
                </a:solidFill>
                <a:latin typeface="Noto Sans"/>
                <a:ea typeface="Noto Sans"/>
                <a:cs typeface="Noto Sans"/>
                <a:sym typeface="Noto Sans"/>
              </a:rPr>
              <a:t>      </a:t>
            </a:r>
            <a:r>
              <a:rPr b="1" i="0" lang="en-US" sz="2660" u="sng" cap="none" strike="noStrike">
                <a:solidFill>
                  <a:srgbClr val="0B2F3D"/>
                </a:solidFill>
                <a:latin typeface="Noto Sans"/>
                <a:ea typeface="Noto Sans"/>
                <a:cs typeface="Noto Sans"/>
                <a:sym typeface="Noto Sans"/>
              </a:rPr>
              <a:t>Mediapipe</a:t>
            </a:r>
            <a:endParaRPr/>
          </a:p>
        </p:txBody>
      </p:sp>
      <p:sp>
        <p:nvSpPr>
          <p:cNvPr id="218" name="Google Shape;218;p8"/>
          <p:cNvSpPr txBox="1"/>
          <p:nvPr/>
        </p:nvSpPr>
        <p:spPr>
          <a:xfrm>
            <a:off x="13477499" y="4434694"/>
            <a:ext cx="3817977" cy="44831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600" u="none" cap="none" strike="noStrike">
                <a:solidFill>
                  <a:srgbClr val="0B2F3D"/>
                </a:solidFill>
                <a:latin typeface="Arial"/>
                <a:ea typeface="Arial"/>
                <a:cs typeface="Arial"/>
                <a:sym typeface="Arial"/>
              </a:rPr>
              <a:t>Keypoints of Mediapipe: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9"/>
          <p:cNvPicPr preferRelativeResize="0"/>
          <p:nvPr/>
        </p:nvPicPr>
        <p:blipFill rotWithShape="1">
          <a:blip r:embed="rId3">
            <a:alphaModFix/>
          </a:blip>
          <a:srcRect b="0" l="0" r="0" t="0"/>
          <a:stretch/>
        </p:blipFill>
        <p:spPr>
          <a:xfrm>
            <a:off x="15358722" y="663529"/>
            <a:ext cx="1900578" cy="824779"/>
          </a:xfrm>
          <a:prstGeom prst="rect">
            <a:avLst/>
          </a:prstGeom>
          <a:noFill/>
          <a:ln>
            <a:noFill/>
          </a:ln>
        </p:spPr>
      </p:pic>
      <p:sp>
        <p:nvSpPr>
          <p:cNvPr id="224" name="Google Shape;224;p9"/>
          <p:cNvSpPr txBox="1"/>
          <p:nvPr/>
        </p:nvSpPr>
        <p:spPr>
          <a:xfrm>
            <a:off x="5006235" y="773932"/>
            <a:ext cx="8138860" cy="1428750"/>
          </a:xfrm>
          <a:prstGeom prst="rect">
            <a:avLst/>
          </a:prstGeom>
          <a:noFill/>
          <a:ln>
            <a:noFill/>
          </a:ln>
        </p:spPr>
        <p:txBody>
          <a:bodyPr anchorCtr="0" anchor="t" bIns="0" lIns="0" spcFirstLastPara="1" rIns="0" wrap="square" tIns="0">
            <a:spAutoFit/>
          </a:bodyPr>
          <a:lstStyle/>
          <a:p>
            <a:pPr indent="0" lvl="0" marL="0" marR="0" rtl="0" algn="ctr">
              <a:lnSpc>
                <a:spcPct val="120012"/>
              </a:lnSpc>
              <a:spcBef>
                <a:spcPts val="0"/>
              </a:spcBef>
              <a:spcAft>
                <a:spcPts val="0"/>
              </a:spcAft>
              <a:buNone/>
            </a:pPr>
            <a:r>
              <a:rPr b="0" i="0" lang="en-US" sz="4737" u="none" cap="none" strike="noStrike">
                <a:solidFill>
                  <a:srgbClr val="0B2F3D"/>
                </a:solidFill>
                <a:latin typeface="Arial"/>
                <a:ea typeface="Arial"/>
                <a:cs typeface="Arial"/>
                <a:sym typeface="Arial"/>
              </a:rPr>
              <a:t>Preprocess Data and create labels and features</a:t>
            </a:r>
            <a:endParaRPr/>
          </a:p>
        </p:txBody>
      </p:sp>
      <p:sp>
        <p:nvSpPr>
          <p:cNvPr id="225" name="Google Shape;225;p9"/>
          <p:cNvSpPr txBox="1"/>
          <p:nvPr/>
        </p:nvSpPr>
        <p:spPr>
          <a:xfrm>
            <a:off x="1842319" y="2645410"/>
            <a:ext cx="14466693" cy="60833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0B2F3D"/>
                </a:solidFill>
                <a:latin typeface="Noto Sans"/>
                <a:ea typeface="Noto Sans"/>
                <a:cs typeface="Noto Sans"/>
                <a:sym typeface="Noto Sans"/>
              </a:rPr>
              <a:t>Dataset was cleaned for the images having more than one person and doodle images</a:t>
            </a:r>
            <a:endParaRPr/>
          </a:p>
          <a:p>
            <a:pPr indent="0" lvl="0" marL="0" marR="0" rtl="0" algn="l">
              <a:lnSpc>
                <a:spcPct val="140014"/>
              </a:lnSpc>
              <a:spcBef>
                <a:spcPts val="0"/>
              </a:spcBef>
              <a:spcAft>
                <a:spcPts val="0"/>
              </a:spcAft>
              <a:buNone/>
            </a:pPr>
            <a:r>
              <a:rPr b="0" i="0" lang="en-US" sz="2799" u="none" cap="none" strike="noStrike">
                <a:solidFill>
                  <a:srgbClr val="0B2F3D"/>
                </a:solidFill>
                <a:latin typeface="Noto Sans"/>
                <a:ea typeface="Noto Sans"/>
                <a:cs typeface="Noto Sans"/>
                <a:sym typeface="Noto Sans"/>
              </a:rPr>
              <a:t>After extraction of various key points from the images and adding label according to various poses we compile our results into a single .csv file. Then dataset was split in ratio of 4:1 for training and testing respectively for each individual classes so that dataset is equally split for each label. </a:t>
            </a:r>
            <a:endParaRPr/>
          </a:p>
          <a:p>
            <a:pPr indent="0" lvl="0" marL="0" marR="0" rtl="0" algn="l">
              <a:lnSpc>
                <a:spcPct val="140014"/>
              </a:lnSpc>
              <a:spcBef>
                <a:spcPts val="0"/>
              </a:spcBef>
              <a:spcAft>
                <a:spcPts val="0"/>
              </a:spcAft>
              <a:buNone/>
            </a:pPr>
            <a:r>
              <a:t/>
            </a:r>
            <a:endParaRPr b="0" i="0" sz="2799" u="none" cap="none" strike="noStrike">
              <a:solidFill>
                <a:srgbClr val="0B2F3D"/>
              </a:solidFill>
              <a:latin typeface="Noto Sans"/>
              <a:ea typeface="Noto Sans"/>
              <a:cs typeface="Noto Sans"/>
              <a:sym typeface="Noto Sans"/>
            </a:endParaRPr>
          </a:p>
          <a:p>
            <a:pPr indent="0" lvl="0" marL="0" marR="0" rtl="0" algn="l">
              <a:lnSpc>
                <a:spcPct val="150017"/>
              </a:lnSpc>
              <a:spcBef>
                <a:spcPts val="0"/>
              </a:spcBef>
              <a:spcAft>
                <a:spcPts val="0"/>
              </a:spcAft>
              <a:buNone/>
            </a:pPr>
            <a:r>
              <a:rPr b="1" i="0" lang="en-US" sz="2799" u="sng" cap="none" strike="noStrike">
                <a:solidFill>
                  <a:srgbClr val="0B2F3D"/>
                </a:solidFill>
                <a:latin typeface="Noto Sans"/>
                <a:ea typeface="Noto Sans"/>
                <a:cs typeface="Noto Sans"/>
                <a:sym typeface="Noto Sans"/>
              </a:rPr>
              <a:t>Types of feature vectors </a:t>
            </a:r>
            <a:r>
              <a:rPr b="1" i="0" lang="en-US" sz="2799" u="none" cap="none" strike="noStrike">
                <a:solidFill>
                  <a:srgbClr val="0B2F3D"/>
                </a:solidFill>
                <a:latin typeface="Noto Sans"/>
                <a:ea typeface="Noto Sans"/>
                <a:cs typeface="Noto Sans"/>
                <a:sym typeface="Noto Sans"/>
              </a:rPr>
              <a:t>-</a:t>
            </a:r>
            <a:endParaRPr/>
          </a:p>
          <a:p>
            <a:pPr indent="-302260" lvl="1" marL="604519" marR="0" rtl="0" algn="l">
              <a:lnSpc>
                <a:spcPct val="150017"/>
              </a:lnSpc>
              <a:spcBef>
                <a:spcPts val="0"/>
              </a:spcBef>
              <a:spcAft>
                <a:spcPts val="0"/>
              </a:spcAft>
              <a:buClr>
                <a:srgbClr val="0B2F3D"/>
              </a:buClr>
              <a:buSzPts val="2799"/>
              <a:buFont typeface="Arial"/>
              <a:buChar char="•"/>
            </a:pPr>
            <a:r>
              <a:rPr b="0" i="0" lang="en-US" sz="2799" u="none" cap="none" strike="noStrike">
                <a:solidFill>
                  <a:srgbClr val="0B2F3D"/>
                </a:solidFill>
                <a:latin typeface="Noto Sans"/>
                <a:ea typeface="Noto Sans"/>
                <a:cs typeface="Noto Sans"/>
                <a:sym typeface="Noto Sans"/>
              </a:rPr>
              <a:t>33 key points (x, y &amp; score of each key points)</a:t>
            </a:r>
            <a:endParaRPr/>
          </a:p>
          <a:p>
            <a:pPr indent="-302260" lvl="1" marL="604519" marR="0" rtl="0" algn="l">
              <a:lnSpc>
                <a:spcPct val="150017"/>
              </a:lnSpc>
              <a:spcBef>
                <a:spcPts val="0"/>
              </a:spcBef>
              <a:spcAft>
                <a:spcPts val="0"/>
              </a:spcAft>
              <a:buClr>
                <a:srgbClr val="0B2F3D"/>
              </a:buClr>
              <a:buSzPts val="2799"/>
              <a:buFont typeface="Arial"/>
              <a:buChar char="•"/>
            </a:pPr>
            <a:r>
              <a:rPr b="0" i="0" lang="en-US" sz="2799" u="none" cap="none" strike="noStrike">
                <a:solidFill>
                  <a:srgbClr val="0B2F3D"/>
                </a:solidFill>
                <a:latin typeface="Noto Sans"/>
                <a:ea typeface="Noto Sans"/>
                <a:cs typeface="Noto Sans"/>
                <a:sym typeface="Noto Sans"/>
              </a:rPr>
              <a:t>Angles of main joints                                                                                                          </a:t>
            </a:r>
            <a:endParaRPr/>
          </a:p>
          <a:p>
            <a:pPr indent="-302260" lvl="1" marL="604519" marR="0" rtl="0" algn="l">
              <a:lnSpc>
                <a:spcPct val="150017"/>
              </a:lnSpc>
              <a:spcBef>
                <a:spcPts val="0"/>
              </a:spcBef>
              <a:spcAft>
                <a:spcPts val="0"/>
              </a:spcAft>
              <a:buClr>
                <a:srgbClr val="0B2F3D"/>
              </a:buClr>
              <a:buSzPts val="2799"/>
              <a:buFont typeface="Arial"/>
              <a:buChar char="•"/>
            </a:pPr>
            <a:r>
              <a:rPr b="0" i="0" lang="en-US" sz="2799" u="none" cap="none" strike="noStrike">
                <a:solidFill>
                  <a:srgbClr val="0B2F3D"/>
                </a:solidFill>
                <a:latin typeface="Noto Sans"/>
                <a:ea typeface="Noto Sans"/>
                <a:cs typeface="Noto Sans"/>
                <a:sym typeface="Noto Sans"/>
              </a:rPr>
              <a:t>Reduced key points</a:t>
            </a:r>
            <a:endParaRPr/>
          </a:p>
          <a:p>
            <a:pPr indent="-302260" lvl="1" marL="604519" marR="0" rtl="0" algn="l">
              <a:lnSpc>
                <a:spcPct val="150017"/>
              </a:lnSpc>
              <a:spcBef>
                <a:spcPts val="0"/>
              </a:spcBef>
              <a:spcAft>
                <a:spcPts val="0"/>
              </a:spcAft>
              <a:buClr>
                <a:srgbClr val="0B2F3D"/>
              </a:buClr>
              <a:buSzPts val="2799"/>
              <a:buFont typeface="Arial"/>
              <a:buChar char="•"/>
            </a:pPr>
            <a:r>
              <a:rPr b="0" i="0" lang="en-US" sz="2799" u="none" cap="none" strike="noStrike">
                <a:solidFill>
                  <a:srgbClr val="0B2F3D"/>
                </a:solidFill>
                <a:latin typeface="Noto Sans"/>
                <a:ea typeface="Noto Sans"/>
                <a:cs typeface="Noto Sans"/>
                <a:sym typeface="Noto Sans"/>
              </a:rPr>
              <a:t>Angle of main joints + key points</a:t>
            </a:r>
            <a:endParaRPr/>
          </a:p>
          <a:p>
            <a:pPr indent="-302260" lvl="1" marL="604519" marR="0" rtl="0" algn="l">
              <a:lnSpc>
                <a:spcPct val="150017"/>
              </a:lnSpc>
              <a:spcBef>
                <a:spcPts val="0"/>
              </a:spcBef>
              <a:spcAft>
                <a:spcPts val="0"/>
              </a:spcAft>
              <a:buClr>
                <a:srgbClr val="0B2F3D"/>
              </a:buClr>
              <a:buSzPts val="2799"/>
              <a:buFont typeface="Arial"/>
              <a:buChar char="•"/>
            </a:pPr>
            <a:r>
              <a:rPr b="0" i="0" lang="en-US" sz="2799" u="none" cap="none" strike="noStrike">
                <a:solidFill>
                  <a:srgbClr val="0B2F3D"/>
                </a:solidFill>
                <a:latin typeface="Noto Sans"/>
                <a:ea typeface="Noto Sans"/>
                <a:cs typeface="Noto Sans"/>
                <a:sym typeface="Noto Sans"/>
              </a:rPr>
              <a:t>Relative and normalised keypoints</a:t>
            </a:r>
            <a:endParaRPr/>
          </a:p>
        </p:txBody>
      </p:sp>
      <p:pic>
        <p:nvPicPr>
          <p:cNvPr id="226" name="Google Shape;226;p9"/>
          <p:cNvPicPr preferRelativeResize="0"/>
          <p:nvPr/>
        </p:nvPicPr>
        <p:blipFill rotWithShape="1">
          <a:blip r:embed="rId4">
            <a:alphaModFix amt="5000"/>
          </a:blip>
          <a:srcRect b="0" l="0" r="0" t="0"/>
          <a:stretch/>
        </p:blipFill>
        <p:spPr>
          <a:xfrm>
            <a:off x="-192436" y="-8496"/>
            <a:ext cx="1940444" cy="206830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